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63" r:id="rId2"/>
    <p:sldId id="614" r:id="rId3"/>
    <p:sldId id="621" r:id="rId4"/>
    <p:sldId id="620" r:id="rId5"/>
    <p:sldId id="617" r:id="rId6"/>
    <p:sldId id="618" r:id="rId7"/>
    <p:sldId id="619" r:id="rId8"/>
    <p:sldId id="626" r:id="rId9"/>
    <p:sldId id="612" r:id="rId10"/>
    <p:sldId id="615" r:id="rId11"/>
    <p:sldId id="640" r:id="rId12"/>
    <p:sldId id="623" r:id="rId13"/>
    <p:sldId id="671" r:id="rId14"/>
    <p:sldId id="672" r:id="rId15"/>
    <p:sldId id="673" r:id="rId16"/>
    <p:sldId id="674" r:id="rId17"/>
    <p:sldId id="667" r:id="rId18"/>
  </p:sldIdLst>
  <p:sldSz cx="9144000" cy="6858000" type="screen4x3"/>
  <p:notesSz cx="9928225" cy="67976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7F"/>
    <a:srgbClr val="3986E3"/>
    <a:srgbClr val="1C6BCA"/>
    <a:srgbClr val="4F81BD"/>
    <a:srgbClr val="9BBB59"/>
    <a:srgbClr val="C0504D"/>
    <a:srgbClr val="8064A2"/>
    <a:srgbClr val="4BACC6"/>
    <a:srgbClr val="897229"/>
    <a:srgbClr val="904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1CABF-87A4-40C1-A9B2-4952A010478D}" v="5" dt="2019-06-05T10:03:31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0" autoAdjust="0"/>
    <p:restoredTop sz="94737" autoAdjust="0"/>
  </p:normalViewPr>
  <p:slideViewPr>
    <p:cSldViewPr>
      <p:cViewPr varScale="1">
        <p:scale>
          <a:sx n="70" d="100"/>
          <a:sy n="70" d="100"/>
        </p:scale>
        <p:origin x="5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267"/>
    </p:cViewPr>
  </p:sorterViewPr>
  <p:notesViewPr>
    <p:cSldViewPr>
      <p:cViewPr varScale="1">
        <p:scale>
          <a:sx n="75" d="100"/>
          <a:sy n="75" d="100"/>
        </p:scale>
        <p:origin x="84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370EE-9C6A-4A2C-968E-8A60042FDF98}" type="datetimeFigureOut">
              <a:rPr lang="hr-HR" smtClean="0"/>
              <a:t>12.6.2019.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D23AF-0A06-410E-8531-4EC94627AD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3859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755F-0BC5-4644-9083-1DE721790FD3}" type="datetimeFigureOut">
              <a:rPr lang="hr-HR" smtClean="0"/>
              <a:t>12.6.2019.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1C9B-6F06-4CAA-9DA1-A2DCCC1AF4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802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30A0C-9062-49E9-96D4-C00652D6B65A}" type="slidenum">
              <a:rPr lang="hr-HR"/>
              <a:pPr/>
              <a:t>8</a:t>
            </a:fld>
            <a:endParaRPr lang="hr-H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7930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40404">
                  <a:alpha val="9804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59"/>
            <a:ext cx="903740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359"/>
            <a:ext cx="603594" cy="8102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59"/>
            <a:ext cx="903740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eslab.ferit.h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8655129" cy="19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/>
          <p:nvPr/>
        </p:nvSpPr>
        <p:spPr>
          <a:xfrm>
            <a:off x="754446" y="809815"/>
            <a:ext cx="1847031" cy="230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10"/>
          <p:cNvSpPr txBox="1"/>
          <p:nvPr/>
        </p:nvSpPr>
        <p:spPr>
          <a:xfrm>
            <a:off x="754446" y="3164746"/>
            <a:ext cx="18470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4" indent="11113" algn="ctr"/>
            <a:r>
              <a:rPr b="1" spc="-9" dirty="0">
                <a:solidFill>
                  <a:srgbClr val="12447F"/>
                </a:solidFill>
                <a:cs typeface="Myriad Pro"/>
              </a:rPr>
              <a:t>DEPARTMENT</a:t>
            </a:r>
            <a:r>
              <a:rPr b="1" spc="-77" dirty="0">
                <a:solidFill>
                  <a:srgbClr val="12447F"/>
                </a:solidFill>
                <a:cs typeface="Myriad Pro"/>
              </a:rPr>
              <a:t> </a:t>
            </a:r>
            <a:r>
              <a:rPr b="1" dirty="0">
                <a:solidFill>
                  <a:srgbClr val="12447F"/>
                </a:solidFill>
                <a:cs typeface="Myriad Pro"/>
              </a:rPr>
              <a:t>OF  </a:t>
            </a:r>
            <a:r>
              <a:rPr b="1" spc="-13" dirty="0">
                <a:solidFill>
                  <a:srgbClr val="12447F"/>
                </a:solidFill>
                <a:cs typeface="Myriad Pro"/>
              </a:rPr>
              <a:t>CORE</a:t>
            </a:r>
            <a:r>
              <a:rPr b="1" spc="-51" dirty="0">
                <a:solidFill>
                  <a:srgbClr val="12447F"/>
                </a:solidFill>
                <a:cs typeface="Myriad Pro"/>
              </a:rPr>
              <a:t> </a:t>
            </a:r>
            <a:r>
              <a:rPr b="1" spc="-9" dirty="0">
                <a:solidFill>
                  <a:srgbClr val="12447F"/>
                </a:solidFill>
                <a:cs typeface="Myriad Pro"/>
              </a:rPr>
              <a:t>COURSES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674995" y="3891022"/>
            <a:ext cx="20059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4" indent="9525" algn="ctr"/>
            <a:r>
              <a:rPr lang="hr-HR" dirty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Chair of</a:t>
            </a:r>
            <a:r>
              <a:rPr spc="-43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Mathematics  </a:t>
            </a:r>
            <a:r>
              <a:rPr dirty="0">
                <a:solidFill>
                  <a:srgbClr val="12447F"/>
                </a:solidFill>
                <a:cs typeface="Myriad Pro"/>
              </a:rPr>
              <a:t>and</a:t>
            </a:r>
            <a:r>
              <a:rPr spc="-60" dirty="0">
                <a:solidFill>
                  <a:srgbClr val="12447F"/>
                </a:solidFill>
                <a:cs typeface="Myriad Pro"/>
              </a:rPr>
              <a:t> </a:t>
            </a:r>
            <a:r>
              <a:rPr spc="-9" dirty="0">
                <a:solidFill>
                  <a:srgbClr val="12447F"/>
                </a:solidFill>
                <a:cs typeface="Myriad Pro"/>
              </a:rPr>
              <a:t>Physics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469156" y="4722019"/>
            <a:ext cx="240528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4" indent="9525" algn="ctr"/>
            <a:r>
              <a:rPr lang="hr-HR" dirty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Chair of Mechanical</a:t>
            </a:r>
            <a:r>
              <a:rPr spc="-43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Engineering  </a:t>
            </a:r>
            <a:r>
              <a:rPr dirty="0">
                <a:solidFill>
                  <a:srgbClr val="12447F"/>
                </a:solidFill>
                <a:cs typeface="Myriad Pro"/>
              </a:rPr>
              <a:t>and </a:t>
            </a:r>
            <a:r>
              <a:rPr spc="-9" dirty="0">
                <a:solidFill>
                  <a:srgbClr val="12447F"/>
                </a:solidFill>
                <a:cs typeface="Myriad Pro"/>
              </a:rPr>
              <a:t>Foreign</a:t>
            </a:r>
            <a:r>
              <a:rPr spc="-81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>
                <a:solidFill>
                  <a:srgbClr val="12447F"/>
                </a:solidFill>
                <a:cs typeface="Myriad Pro"/>
              </a:rPr>
              <a:t>Languages</a:t>
            </a: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9DBBB0EF-A38E-4834-904E-2BA43DF6835B}"/>
              </a:ext>
            </a:extLst>
          </p:cNvPr>
          <p:cNvSpPr/>
          <p:nvPr/>
        </p:nvSpPr>
        <p:spPr>
          <a:xfrm>
            <a:off x="3653190" y="813223"/>
            <a:ext cx="1847033" cy="2301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44386D8E-186D-482A-B604-699BF6B0137F}"/>
              </a:ext>
            </a:extLst>
          </p:cNvPr>
          <p:cNvSpPr txBox="1"/>
          <p:nvPr/>
        </p:nvSpPr>
        <p:spPr>
          <a:xfrm>
            <a:off x="3497187" y="3168154"/>
            <a:ext cx="21235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b="1" spc="-9" dirty="0">
                <a:solidFill>
                  <a:srgbClr val="12447F"/>
                </a:solidFill>
                <a:cs typeface="Myriad Pro"/>
              </a:rPr>
              <a:t>DEPARTMENT </a:t>
            </a:r>
            <a:r>
              <a:rPr b="1" dirty="0">
                <a:solidFill>
                  <a:srgbClr val="12447F"/>
                </a:solidFill>
                <a:cs typeface="Myriad Pro"/>
              </a:rPr>
              <a:t>OF  </a:t>
            </a:r>
            <a:r>
              <a:rPr b="1" spc="-38" dirty="0">
                <a:solidFill>
                  <a:srgbClr val="12447F"/>
                </a:solidFill>
                <a:cs typeface="Myriad Pro"/>
              </a:rPr>
              <a:t>C</a:t>
            </a:r>
            <a:r>
              <a:rPr b="1" dirty="0">
                <a:solidFill>
                  <a:srgbClr val="12447F"/>
                </a:solidFill>
                <a:cs typeface="Myriad Pro"/>
              </a:rPr>
              <a:t>OMMUNI</a:t>
            </a:r>
            <a:r>
              <a:rPr b="1" spc="9" dirty="0">
                <a:solidFill>
                  <a:srgbClr val="12447F"/>
                </a:solidFill>
                <a:cs typeface="Myriad Pro"/>
              </a:rPr>
              <a:t>C</a:t>
            </a:r>
            <a:r>
              <a:rPr b="1" spc="-103" dirty="0">
                <a:solidFill>
                  <a:srgbClr val="12447F"/>
                </a:solidFill>
                <a:cs typeface="Myriad Pro"/>
              </a:rPr>
              <a:t>A</a:t>
            </a:r>
            <a:r>
              <a:rPr b="1" dirty="0">
                <a:solidFill>
                  <a:srgbClr val="12447F"/>
                </a:solidFill>
                <a:cs typeface="Myriad Pro"/>
              </a:rPr>
              <a:t>TIONS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271E36B2-E8ED-42A6-9A70-0FB0C283FB94}"/>
              </a:ext>
            </a:extLst>
          </p:cNvPr>
          <p:cNvSpPr txBox="1"/>
          <p:nvPr/>
        </p:nvSpPr>
        <p:spPr>
          <a:xfrm>
            <a:off x="3175862" y="3855708"/>
            <a:ext cx="268789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4344" indent="-285750" algn="ctr">
              <a:buFontTx/>
              <a:buChar char="-"/>
            </a:pPr>
            <a:r>
              <a:rPr dirty="0" smtClean="0">
                <a:solidFill>
                  <a:srgbClr val="12447F"/>
                </a:solidFill>
                <a:cs typeface="Myriad Pro"/>
              </a:rPr>
              <a:t>Chair </a:t>
            </a:r>
            <a:r>
              <a:rPr dirty="0">
                <a:solidFill>
                  <a:srgbClr val="12447F"/>
                </a:solidFill>
                <a:cs typeface="Myriad Pro"/>
              </a:rPr>
              <a:t>of </a:t>
            </a:r>
            <a:r>
              <a:rPr spc="-4" dirty="0">
                <a:solidFill>
                  <a:srgbClr val="12447F"/>
                </a:solidFill>
                <a:cs typeface="Myriad Pro"/>
              </a:rPr>
              <a:t>Radiocommunications  </a:t>
            </a:r>
            <a:r>
              <a:rPr dirty="0">
                <a:solidFill>
                  <a:srgbClr val="12447F"/>
                </a:solidFill>
                <a:cs typeface="Myriad Pro"/>
              </a:rPr>
              <a:t>and</a:t>
            </a:r>
            <a:r>
              <a:rPr spc="-64" dirty="0">
                <a:solidFill>
                  <a:srgbClr val="12447F"/>
                </a:solidFill>
                <a:cs typeface="Myriad Pro"/>
              </a:rPr>
              <a:t> </a:t>
            </a:r>
            <a:r>
              <a:rPr spc="-9" dirty="0" smtClean="0">
                <a:solidFill>
                  <a:srgbClr val="12447F"/>
                </a:solidFill>
                <a:cs typeface="Myriad Pro"/>
              </a:rPr>
              <a:t>Telecommunications</a:t>
            </a:r>
            <a:endParaRPr lang="hr-HR" spc="-9" dirty="0" smtClean="0">
              <a:solidFill>
                <a:srgbClr val="12447F"/>
              </a:solidFill>
              <a:cs typeface="Myriad Pro"/>
            </a:endParaRPr>
          </a:p>
          <a:p>
            <a:pPr marR="4344" algn="ctr"/>
            <a:r>
              <a:rPr lang="hr-HR" dirty="0" smtClean="0">
                <a:solidFill>
                  <a:srgbClr val="00B050"/>
                </a:solidFill>
                <a:cs typeface="Myriad Pro"/>
              </a:rPr>
              <a:t>Prof </a:t>
            </a:r>
            <a:r>
              <a:rPr lang="hr-HR" dirty="0">
                <a:solidFill>
                  <a:srgbClr val="00B050"/>
                </a:solidFill>
                <a:cs typeface="Myriad Pro"/>
              </a:rPr>
              <a:t>Žagar, 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Dr </a:t>
            </a:r>
            <a:r>
              <a:rPr lang="hr-HR" dirty="0">
                <a:solidFill>
                  <a:srgbClr val="00B050"/>
                </a:solidFill>
                <a:cs typeface="Myriad Pro"/>
              </a:rPr>
              <a:t>Vranješ RESCUE FERIT 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IT&amp;A, BEMS</a:t>
            </a:r>
            <a:endParaRPr lang="hr-HR" dirty="0">
              <a:solidFill>
                <a:srgbClr val="00B050"/>
              </a:solidFill>
              <a:cs typeface="Myriad Pro"/>
            </a:endParaRPr>
          </a:p>
          <a:p>
            <a:pPr marL="285750" marR="4344" indent="-285750" algn="ctr">
              <a:buFontTx/>
              <a:buChar char="-"/>
            </a:pPr>
            <a:endParaRPr lang="hr-HR" spc="-9" dirty="0" smtClean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F18FA47B-9005-4097-91D1-8A745074C910}"/>
              </a:ext>
            </a:extLst>
          </p:cNvPr>
          <p:cNvSpPr txBox="1"/>
          <p:nvPr/>
        </p:nvSpPr>
        <p:spPr>
          <a:xfrm>
            <a:off x="3393314" y="5251266"/>
            <a:ext cx="24748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48326" algn="ctr"/>
            <a:r>
              <a:rPr lang="hr-HR" dirty="0" smtClean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Chair of Electronics  and</a:t>
            </a:r>
            <a:r>
              <a:rPr spc="-21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Microelectronics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1AE7969E-0FE8-4760-8F3F-85FEE4E8B1BF}"/>
              </a:ext>
            </a:extLst>
          </p:cNvPr>
          <p:cNvSpPr txBox="1"/>
          <p:nvPr/>
        </p:nvSpPr>
        <p:spPr>
          <a:xfrm>
            <a:off x="3203848" y="5805264"/>
            <a:ext cx="27293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69955" algn="ctr"/>
            <a:r>
              <a:rPr lang="hr-HR" dirty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Laboratory </a:t>
            </a:r>
            <a:r>
              <a:rPr spc="-9" dirty="0">
                <a:solidFill>
                  <a:srgbClr val="12447F"/>
                </a:solidFill>
                <a:cs typeface="Myriad Pro"/>
              </a:rPr>
              <a:t>for </a:t>
            </a:r>
            <a:r>
              <a:rPr dirty="0">
                <a:solidFill>
                  <a:srgbClr val="12447F"/>
                </a:solidFill>
                <a:cs typeface="Myriad Pro"/>
              </a:rPr>
              <a:t>High  </a:t>
            </a:r>
            <a:r>
              <a:rPr spc="-4" dirty="0">
                <a:solidFill>
                  <a:srgbClr val="12447F"/>
                </a:solidFill>
                <a:cs typeface="Myriad Pro"/>
              </a:rPr>
              <a:t>Frequency</a:t>
            </a:r>
            <a:r>
              <a:rPr spc="-34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Measurements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6571244" y="813223"/>
            <a:ext cx="1847033" cy="230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2"/>
          <p:cNvSpPr txBox="1"/>
          <p:nvPr/>
        </p:nvSpPr>
        <p:spPr>
          <a:xfrm>
            <a:off x="6211204" y="3189487"/>
            <a:ext cx="248558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b="1" spc="-9" dirty="0">
                <a:solidFill>
                  <a:srgbClr val="12447F"/>
                </a:solidFill>
                <a:cs typeface="Myriad Pro"/>
              </a:rPr>
              <a:t>DEPARTMENT </a:t>
            </a:r>
            <a:r>
              <a:rPr b="1" dirty="0">
                <a:solidFill>
                  <a:srgbClr val="12447F"/>
                </a:solidFill>
                <a:cs typeface="Myriad Pro"/>
              </a:rPr>
              <a:t>OF  </a:t>
            </a:r>
            <a:r>
              <a:rPr b="1" spc="-9" dirty="0">
                <a:solidFill>
                  <a:srgbClr val="12447F"/>
                </a:solidFill>
                <a:cs typeface="Myriad Pro"/>
              </a:rPr>
              <a:t>SOFTWARE</a:t>
            </a:r>
            <a:r>
              <a:rPr b="1" spc="-56" dirty="0">
                <a:solidFill>
                  <a:srgbClr val="12447F"/>
                </a:solidFill>
                <a:cs typeface="Myriad Pro"/>
              </a:rPr>
              <a:t> </a:t>
            </a:r>
            <a:r>
              <a:rPr b="1" dirty="0">
                <a:solidFill>
                  <a:srgbClr val="12447F"/>
                </a:solidFill>
                <a:cs typeface="Myriad Pro"/>
              </a:rPr>
              <a:t>ENGINEERING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6297449" y="3899881"/>
            <a:ext cx="215862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lang="hr-HR" dirty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Chair of  </a:t>
            </a:r>
            <a:r>
              <a:rPr spc="-4" dirty="0">
                <a:solidFill>
                  <a:srgbClr val="12447F"/>
                </a:solidFill>
                <a:cs typeface="Myriad Pro"/>
              </a:rPr>
              <a:t>Visual</a:t>
            </a:r>
            <a:r>
              <a:rPr spc="-51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Computing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6110533" y="4649120"/>
            <a:ext cx="258625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4344" indent="-285750" algn="ctr">
              <a:buFontTx/>
              <a:buChar char="-"/>
            </a:pPr>
            <a:r>
              <a:rPr dirty="0" smtClean="0">
                <a:solidFill>
                  <a:srgbClr val="12447F"/>
                </a:solidFill>
                <a:cs typeface="Myriad Pro"/>
              </a:rPr>
              <a:t>Chair </a:t>
            </a:r>
            <a:r>
              <a:rPr dirty="0">
                <a:solidFill>
                  <a:srgbClr val="12447F"/>
                </a:solidFill>
                <a:cs typeface="Myriad Pro"/>
              </a:rPr>
              <a:t>of </a:t>
            </a:r>
            <a:r>
              <a:rPr spc="-4" dirty="0">
                <a:solidFill>
                  <a:srgbClr val="12447F"/>
                </a:solidFill>
                <a:cs typeface="Myriad Pro"/>
              </a:rPr>
              <a:t>Programming</a:t>
            </a:r>
            <a:r>
              <a:rPr spc="-86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>
                <a:solidFill>
                  <a:srgbClr val="12447F"/>
                </a:solidFill>
                <a:cs typeface="Myriad Pro"/>
              </a:rPr>
              <a:t>Languages  and</a:t>
            </a:r>
            <a:r>
              <a:rPr spc="-81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 smtClean="0">
                <a:solidFill>
                  <a:srgbClr val="12447F"/>
                </a:solidFill>
                <a:cs typeface="Myriad Pro"/>
              </a:rPr>
              <a:t>Systems</a:t>
            </a:r>
            <a:endParaRPr lang="hr-HR" spc="-4" dirty="0" smtClean="0">
              <a:solidFill>
                <a:srgbClr val="12447F"/>
              </a:solidFill>
              <a:cs typeface="Myriad Pro"/>
            </a:endParaRPr>
          </a:p>
          <a:p>
            <a:pPr marR="4344" algn="ctr"/>
            <a:r>
              <a:rPr lang="hr-HR" spc="-4" dirty="0" smtClean="0">
                <a:solidFill>
                  <a:srgbClr val="00B050"/>
                </a:solidFill>
                <a:cs typeface="Myriad Pro"/>
              </a:rPr>
              <a:t>Dario Došen, Mcomp</a:t>
            </a:r>
          </a:p>
          <a:p>
            <a:pPr marR="4344" algn="ctr"/>
            <a:r>
              <a:rPr lang="hr-HR" spc="-4" dirty="0" smtClean="0">
                <a:solidFill>
                  <a:srgbClr val="00B050"/>
                </a:solidFill>
                <a:cs typeface="Myriad Pro"/>
              </a:rPr>
              <a:t>RESCUE FERIT IT&amp;A, BEMS</a:t>
            </a:r>
            <a:endParaRPr dirty="0">
              <a:solidFill>
                <a:srgbClr val="00B050"/>
              </a:solidFill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03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/>
      <p:bldP spid="3" grpId="0" animBg="1"/>
      <p:bldP spid="4" grpId="0"/>
      <p:bldP spid="5" grpId="0"/>
      <p:bldP spid="8" grpId="0"/>
      <p:bldP spid="16" grpId="0"/>
      <p:bldP spid="15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800909" y="818132"/>
            <a:ext cx="1847033" cy="174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12447F"/>
              </a:solidFill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440869" y="3211564"/>
            <a:ext cx="259917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b="1" spc="-9" dirty="0">
                <a:solidFill>
                  <a:srgbClr val="12447F"/>
                </a:solidFill>
                <a:cs typeface="Myriad Pro"/>
              </a:rPr>
              <a:t>DEPARTMENT </a:t>
            </a:r>
            <a:r>
              <a:rPr b="1" dirty="0">
                <a:solidFill>
                  <a:srgbClr val="12447F"/>
                </a:solidFill>
                <a:cs typeface="Myriad Pro"/>
              </a:rPr>
              <a:t>OF </a:t>
            </a:r>
            <a:r>
              <a:rPr b="1" spc="-9" dirty="0">
                <a:solidFill>
                  <a:srgbClr val="12447F"/>
                </a:solidFill>
                <a:cs typeface="Myriad Pro"/>
              </a:rPr>
              <a:t>COMPUTER  </a:t>
            </a:r>
            <a:r>
              <a:rPr b="1" dirty="0">
                <a:solidFill>
                  <a:srgbClr val="12447F"/>
                </a:solidFill>
                <a:cs typeface="Myriad Pro"/>
              </a:rPr>
              <a:t>ENGINEERING AND</a:t>
            </a:r>
            <a:r>
              <a:rPr b="1" spc="-60" dirty="0">
                <a:solidFill>
                  <a:srgbClr val="12447F"/>
                </a:solidFill>
                <a:cs typeface="Myriad Pro"/>
              </a:rPr>
              <a:t> </a:t>
            </a:r>
            <a:r>
              <a:rPr b="1" spc="-21" dirty="0">
                <a:solidFill>
                  <a:srgbClr val="12447F"/>
                </a:solidFill>
                <a:cs typeface="Myriad Pro"/>
              </a:rPr>
              <a:t>AUTOMATION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6" name="object 13"/>
          <p:cNvSpPr txBox="1"/>
          <p:nvPr/>
        </p:nvSpPr>
        <p:spPr>
          <a:xfrm>
            <a:off x="616391" y="4331815"/>
            <a:ext cx="224813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4" indent="11113" algn="ctr"/>
            <a:r>
              <a:rPr lang="hr-HR" dirty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Chair of</a:t>
            </a:r>
            <a:r>
              <a:rPr spc="-68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Automation  </a:t>
            </a:r>
            <a:r>
              <a:rPr dirty="0">
                <a:solidFill>
                  <a:srgbClr val="12447F"/>
                </a:solidFill>
                <a:cs typeface="Myriad Pro"/>
              </a:rPr>
              <a:t>and</a:t>
            </a:r>
            <a:r>
              <a:rPr spc="-86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>
                <a:solidFill>
                  <a:srgbClr val="12447F"/>
                </a:solidFill>
                <a:cs typeface="Myriad Pro"/>
              </a:rPr>
              <a:t>Robotics</a:t>
            </a:r>
          </a:p>
        </p:txBody>
      </p:sp>
      <p:sp>
        <p:nvSpPr>
          <p:cNvPr id="7" name="object 14"/>
          <p:cNvSpPr txBox="1"/>
          <p:nvPr/>
        </p:nvSpPr>
        <p:spPr>
          <a:xfrm>
            <a:off x="467544" y="5068341"/>
            <a:ext cx="244783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lang="hr-HR" dirty="0" smtClean="0">
                <a:solidFill>
                  <a:srgbClr val="12447F"/>
                </a:solidFill>
                <a:cs typeface="Myriad Pro"/>
              </a:rPr>
              <a:t>- </a:t>
            </a:r>
            <a:r>
              <a:rPr dirty="0" smtClean="0">
                <a:solidFill>
                  <a:srgbClr val="12447F"/>
                </a:solidFill>
                <a:cs typeface="Myriad Pro"/>
              </a:rPr>
              <a:t>Chair </a:t>
            </a:r>
            <a:r>
              <a:rPr dirty="0">
                <a:solidFill>
                  <a:srgbClr val="12447F"/>
                </a:solidFill>
                <a:cs typeface="Myriad Pro"/>
              </a:rPr>
              <a:t>of  </a:t>
            </a:r>
            <a:r>
              <a:rPr spc="-4" dirty="0">
                <a:solidFill>
                  <a:srgbClr val="12447F"/>
                </a:solidFill>
                <a:cs typeface="Myriad Pro"/>
              </a:rPr>
              <a:t>Computer</a:t>
            </a:r>
            <a:r>
              <a:rPr spc="-34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 smtClean="0">
                <a:solidFill>
                  <a:srgbClr val="12447F"/>
                </a:solidFill>
                <a:cs typeface="Myriad Pro"/>
              </a:rPr>
              <a:t>Engineering</a:t>
            </a:r>
            <a:endParaRPr lang="hr-HR" spc="-4" dirty="0" smtClean="0">
              <a:solidFill>
                <a:srgbClr val="12447F"/>
              </a:solidFill>
              <a:cs typeface="Myriad Pro"/>
            </a:endParaRPr>
          </a:p>
          <a:p>
            <a:pPr marL="9525" marR="4344" indent="-9525" algn="ctr"/>
            <a:r>
              <a:rPr lang="hr-HR" dirty="0" smtClean="0">
                <a:solidFill>
                  <a:srgbClr val="00B050"/>
                </a:solidFill>
                <a:cs typeface="Myriad Pro"/>
              </a:rPr>
              <a:t>Prof Keser </a:t>
            </a:r>
          </a:p>
          <a:p>
            <a:pPr marL="9525" marR="4344" indent="-9525" algn="ctr"/>
            <a:r>
              <a:rPr lang="hr-HR" dirty="0" smtClean="0">
                <a:solidFill>
                  <a:srgbClr val="00B050"/>
                </a:solidFill>
                <a:cs typeface="Myriad Pro"/>
              </a:rPr>
              <a:t>FERIT RESCUE IT&amp;A, BEMS</a:t>
            </a:r>
          </a:p>
          <a:p>
            <a:pPr marL="9525" marR="4344" indent="-9525" algn="ctr"/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8" name="object 21"/>
          <p:cNvSpPr/>
          <p:nvPr/>
        </p:nvSpPr>
        <p:spPr>
          <a:xfrm>
            <a:off x="1471390" y="2547606"/>
            <a:ext cx="506069" cy="592948"/>
          </a:xfrm>
          <a:custGeom>
            <a:avLst/>
            <a:gdLst/>
            <a:ahLst/>
            <a:cxnLst/>
            <a:rect l="l" t="t" r="r" b="b"/>
            <a:pathLst>
              <a:path w="591819" h="693420">
                <a:moveTo>
                  <a:pt x="295643" y="0"/>
                </a:moveTo>
                <a:lnTo>
                  <a:pt x="0" y="173355"/>
                </a:lnTo>
                <a:lnTo>
                  <a:pt x="0" y="520052"/>
                </a:lnTo>
                <a:lnTo>
                  <a:pt x="295643" y="693407"/>
                </a:lnTo>
                <a:lnTo>
                  <a:pt x="591286" y="520052"/>
                </a:lnTo>
                <a:lnTo>
                  <a:pt x="591286" y="173355"/>
                </a:lnTo>
                <a:lnTo>
                  <a:pt x="295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7"/>
          <p:cNvSpPr/>
          <p:nvPr/>
        </p:nvSpPr>
        <p:spPr>
          <a:xfrm>
            <a:off x="3589063" y="188640"/>
            <a:ext cx="1847033" cy="174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12447F"/>
              </a:solidFill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419872" y="2154922"/>
            <a:ext cx="21827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b="1" spc="-9" dirty="0">
                <a:solidFill>
                  <a:srgbClr val="00B050"/>
                </a:solidFill>
                <a:cs typeface="Myriad Pro"/>
              </a:rPr>
              <a:t>DEPARTMENT </a:t>
            </a:r>
            <a:r>
              <a:rPr b="1" dirty="0">
                <a:solidFill>
                  <a:srgbClr val="00B050"/>
                </a:solidFill>
                <a:cs typeface="Myriad Pro"/>
              </a:rPr>
              <a:t>OF  </a:t>
            </a:r>
            <a:r>
              <a:rPr b="1" spc="-4" dirty="0">
                <a:solidFill>
                  <a:srgbClr val="00B050"/>
                </a:solidFill>
                <a:cs typeface="Myriad Pro"/>
              </a:rPr>
              <a:t>POWER</a:t>
            </a:r>
            <a:r>
              <a:rPr b="1" spc="-73" dirty="0">
                <a:solidFill>
                  <a:srgbClr val="00B050"/>
                </a:solidFill>
                <a:cs typeface="Myriad Pro"/>
              </a:rPr>
              <a:t> </a:t>
            </a:r>
            <a:r>
              <a:rPr b="1" dirty="0">
                <a:solidFill>
                  <a:srgbClr val="00B050"/>
                </a:solidFill>
                <a:cs typeface="Myriad Pro"/>
              </a:rPr>
              <a:t>ENGINEERING</a:t>
            </a:r>
            <a:endParaRPr dirty="0">
              <a:solidFill>
                <a:srgbClr val="00B050"/>
              </a:solidFill>
              <a:cs typeface="Myriad Pro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3040042" y="2852936"/>
            <a:ext cx="27741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4344" indent="-285750" algn="ctr">
              <a:buFontTx/>
              <a:buChar char="-"/>
            </a:pPr>
            <a:r>
              <a:rPr dirty="0" smtClean="0">
                <a:solidFill>
                  <a:srgbClr val="12447F"/>
                </a:solidFill>
                <a:cs typeface="Myriad Pro"/>
              </a:rPr>
              <a:t>Chair </a:t>
            </a:r>
            <a:r>
              <a:rPr dirty="0">
                <a:solidFill>
                  <a:srgbClr val="12447F"/>
                </a:solidFill>
                <a:cs typeface="Myriad Pro"/>
              </a:rPr>
              <a:t>of </a:t>
            </a:r>
            <a:r>
              <a:rPr spc="-13" dirty="0">
                <a:solidFill>
                  <a:srgbClr val="12447F"/>
                </a:solidFill>
                <a:cs typeface="Myriad Pro"/>
              </a:rPr>
              <a:t>Power</a:t>
            </a:r>
            <a:r>
              <a:rPr spc="-68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>
                <a:solidFill>
                  <a:srgbClr val="12447F"/>
                </a:solidFill>
                <a:cs typeface="Myriad Pro"/>
              </a:rPr>
              <a:t>Systems  </a:t>
            </a:r>
            <a:r>
              <a:rPr dirty="0">
                <a:solidFill>
                  <a:srgbClr val="12447F"/>
                </a:solidFill>
                <a:cs typeface="Myriad Pro"/>
              </a:rPr>
              <a:t>and</a:t>
            </a:r>
            <a:r>
              <a:rPr spc="-43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 smtClean="0">
                <a:solidFill>
                  <a:srgbClr val="12447F"/>
                </a:solidFill>
                <a:cs typeface="Myriad Pro"/>
              </a:rPr>
              <a:t>Substations</a:t>
            </a:r>
            <a:endParaRPr lang="hr-HR" spc="-4" dirty="0" smtClean="0">
              <a:solidFill>
                <a:srgbClr val="12447F"/>
              </a:solidFill>
              <a:cs typeface="Myriad Pro"/>
            </a:endParaRPr>
          </a:p>
          <a:p>
            <a:pPr marR="4344" algn="ctr"/>
            <a:r>
              <a:rPr lang="hr-HR" dirty="0" smtClean="0">
                <a:solidFill>
                  <a:srgbClr val="00B050"/>
                </a:solidFill>
                <a:cs typeface="Myriad Pro"/>
              </a:rPr>
              <a:t>Prof Marić, Prof Knežević, Prof Fekete, 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Kljajić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 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MEng</a:t>
            </a:r>
            <a:endParaRPr dirty="0">
              <a:solidFill>
                <a:srgbClr val="00B050"/>
              </a:solidFill>
              <a:cs typeface="Myriad Pro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2953827" y="4038163"/>
            <a:ext cx="292550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610" marR="4344" indent="-285750" algn="ctr">
              <a:buFontTx/>
              <a:buChar char="-"/>
            </a:pPr>
            <a:r>
              <a:rPr dirty="0" smtClean="0">
                <a:solidFill>
                  <a:srgbClr val="12447F"/>
                </a:solidFill>
                <a:cs typeface="Myriad Pro"/>
              </a:rPr>
              <a:t>Chair </a:t>
            </a:r>
            <a:r>
              <a:rPr dirty="0">
                <a:solidFill>
                  <a:srgbClr val="12447F"/>
                </a:solidFill>
                <a:cs typeface="Myriad Pro"/>
              </a:rPr>
              <a:t>of </a:t>
            </a:r>
            <a:r>
              <a:rPr spc="-13" dirty="0">
                <a:solidFill>
                  <a:srgbClr val="12447F"/>
                </a:solidFill>
                <a:cs typeface="Myriad Pro"/>
              </a:rPr>
              <a:t>Power </a:t>
            </a:r>
            <a:r>
              <a:rPr spc="-4" dirty="0">
                <a:solidFill>
                  <a:srgbClr val="12447F"/>
                </a:solidFill>
                <a:cs typeface="Myriad Pro"/>
              </a:rPr>
              <a:t>Plants  </a:t>
            </a:r>
            <a:r>
              <a:rPr dirty="0">
                <a:solidFill>
                  <a:srgbClr val="12447F"/>
                </a:solidFill>
                <a:cs typeface="Myriad Pro"/>
              </a:rPr>
              <a:t>and </a:t>
            </a:r>
            <a:r>
              <a:rPr spc="-4" dirty="0">
                <a:solidFill>
                  <a:srgbClr val="12447F"/>
                </a:solidFill>
                <a:cs typeface="Myriad Pro"/>
              </a:rPr>
              <a:t>Energy</a:t>
            </a:r>
            <a:r>
              <a:rPr spc="-68" dirty="0">
                <a:solidFill>
                  <a:srgbClr val="12447F"/>
                </a:solidFill>
                <a:cs typeface="Myriad Pro"/>
              </a:rPr>
              <a:t> </a:t>
            </a:r>
            <a:r>
              <a:rPr spc="-4" dirty="0" smtClean="0">
                <a:solidFill>
                  <a:srgbClr val="12447F"/>
                </a:solidFill>
                <a:cs typeface="Myriad Pro"/>
              </a:rPr>
              <a:t>Processes</a:t>
            </a:r>
            <a:endParaRPr lang="hr-HR" spc="-4" dirty="0">
              <a:solidFill>
                <a:srgbClr val="12447F"/>
              </a:solidFill>
              <a:cs typeface="Myriad Pro"/>
            </a:endParaRPr>
          </a:p>
          <a:p>
            <a:pPr marL="10860" marR="4344" algn="ctr"/>
            <a:r>
              <a:rPr lang="hr-HR" spc="-4" dirty="0" smtClean="0">
                <a:solidFill>
                  <a:srgbClr val="00B050"/>
                </a:solidFill>
                <a:cs typeface="Myriad Pro"/>
              </a:rPr>
              <a:t>Prof Šljivac (head), Prof Topić, Žnidarec MEng</a:t>
            </a:r>
          </a:p>
          <a:p>
            <a:pPr marL="296610" marR="4344" indent="-285750" algn="ctr">
              <a:buFontTx/>
              <a:buChar char="-"/>
            </a:pP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2915816" y="5127691"/>
            <a:ext cx="3168352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4344" indent="-285750" algn="ctr">
              <a:buFontTx/>
              <a:buChar char="-"/>
            </a:pPr>
            <a:r>
              <a:rPr spc="-4" dirty="0" smtClean="0">
                <a:solidFill>
                  <a:srgbClr val="12447F"/>
                </a:solidFill>
                <a:cs typeface="Myriad Pro"/>
              </a:rPr>
              <a:t>Electromagnetic  </a:t>
            </a:r>
            <a:r>
              <a:rPr spc="-4" dirty="0">
                <a:solidFill>
                  <a:srgbClr val="12447F"/>
                </a:solidFill>
                <a:cs typeface="Myriad Pro"/>
              </a:rPr>
              <a:t>Compatibility</a:t>
            </a:r>
            <a:r>
              <a:rPr spc="-34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 smtClean="0">
                <a:solidFill>
                  <a:srgbClr val="12447F"/>
                </a:solidFill>
                <a:cs typeface="Myriad Pro"/>
              </a:rPr>
              <a:t>Laboratory</a:t>
            </a:r>
            <a:endParaRPr lang="hr-HR" dirty="0" smtClean="0">
              <a:solidFill>
                <a:srgbClr val="12447F"/>
              </a:solidFill>
              <a:cs typeface="Myriad Pro"/>
            </a:endParaRPr>
          </a:p>
          <a:p>
            <a:pPr marR="4344" algn="ctr"/>
            <a:r>
              <a:rPr lang="hr-HR" dirty="0" smtClean="0">
                <a:solidFill>
                  <a:srgbClr val="00B050"/>
                </a:solidFill>
                <a:cs typeface="Myriad Pro"/>
              </a:rPr>
              <a:t>Prof Klaić (vice), Primorac MEng</a:t>
            </a:r>
          </a:p>
          <a:p>
            <a:pPr marR="4344" algn="ctr"/>
            <a:r>
              <a:rPr lang="hr-HR" dirty="0">
                <a:solidFill>
                  <a:srgbClr val="00B050"/>
                </a:solidFill>
                <a:cs typeface="Myriad Pro"/>
              </a:rPr>
              <a:t>FERIT RESCUE 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RESe, </a:t>
            </a:r>
            <a:r>
              <a:rPr lang="hr-HR" dirty="0">
                <a:solidFill>
                  <a:srgbClr val="00B050"/>
                </a:solidFill>
                <a:cs typeface="Myriad Pro"/>
              </a:rPr>
              <a:t>BEMS</a:t>
            </a:r>
          </a:p>
          <a:p>
            <a:pPr marR="4344" algn="ctr"/>
            <a:endParaRPr dirty="0">
              <a:solidFill>
                <a:srgbClr val="00B050"/>
              </a:solidFill>
              <a:cs typeface="Myriad Pro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6479378" y="818132"/>
            <a:ext cx="1847033" cy="1743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12447F"/>
              </a:solidFill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6119338" y="3194396"/>
            <a:ext cx="248799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/>
            <a:r>
              <a:rPr b="1" spc="-21" dirty="0">
                <a:solidFill>
                  <a:srgbClr val="12447F"/>
                </a:solidFill>
                <a:cs typeface="Myriad Pro"/>
              </a:rPr>
              <a:t>DEPARTMENT </a:t>
            </a:r>
            <a:r>
              <a:rPr b="1" spc="-13" dirty="0">
                <a:solidFill>
                  <a:srgbClr val="12447F"/>
                </a:solidFill>
                <a:cs typeface="Myriad Pro"/>
              </a:rPr>
              <a:t>OF  ELECTROMECHANICAL</a:t>
            </a:r>
            <a:r>
              <a:rPr b="1" spc="-73" dirty="0">
                <a:solidFill>
                  <a:srgbClr val="12447F"/>
                </a:solidFill>
                <a:cs typeface="Myriad Pro"/>
              </a:rPr>
              <a:t> </a:t>
            </a:r>
            <a:r>
              <a:rPr b="1" spc="-13" dirty="0">
                <a:solidFill>
                  <a:srgbClr val="12447F"/>
                </a:solidFill>
                <a:cs typeface="Myriad Pro"/>
              </a:rPr>
              <a:t>ENGINEERING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7290" y="4221088"/>
            <a:ext cx="278974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44" indent="11113" algn="ctr"/>
            <a:r>
              <a:rPr lang="hr-HR" dirty="0">
                <a:solidFill>
                  <a:srgbClr val="12447F"/>
                </a:solidFill>
                <a:cs typeface="Myriad Pro"/>
              </a:rPr>
              <a:t>- </a:t>
            </a:r>
            <a:r>
              <a:rPr dirty="0">
                <a:solidFill>
                  <a:srgbClr val="12447F"/>
                </a:solidFill>
                <a:cs typeface="Myriad Pro"/>
              </a:rPr>
              <a:t>Chair of </a:t>
            </a:r>
            <a:r>
              <a:rPr spc="-4" dirty="0">
                <a:solidFill>
                  <a:srgbClr val="12447F"/>
                </a:solidFill>
                <a:cs typeface="Myriad Pro"/>
              </a:rPr>
              <a:t>Fundamentals </a:t>
            </a:r>
            <a:r>
              <a:rPr dirty="0">
                <a:solidFill>
                  <a:srgbClr val="12447F"/>
                </a:solidFill>
                <a:cs typeface="Myriad Pro"/>
              </a:rPr>
              <a:t>of</a:t>
            </a:r>
            <a:r>
              <a:rPr spc="-60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>
                <a:solidFill>
                  <a:srgbClr val="12447F"/>
                </a:solidFill>
                <a:cs typeface="Myriad Pro"/>
              </a:rPr>
              <a:t>Electrical  </a:t>
            </a:r>
            <a:r>
              <a:rPr spc="-4" dirty="0">
                <a:solidFill>
                  <a:srgbClr val="12447F"/>
                </a:solidFill>
                <a:cs typeface="Myriad Pro"/>
              </a:rPr>
              <a:t>Engineering </a:t>
            </a:r>
            <a:r>
              <a:rPr dirty="0">
                <a:solidFill>
                  <a:srgbClr val="12447F"/>
                </a:solidFill>
                <a:cs typeface="Myriad Pro"/>
              </a:rPr>
              <a:t>and</a:t>
            </a:r>
            <a:r>
              <a:rPr spc="-4" dirty="0">
                <a:solidFill>
                  <a:srgbClr val="12447F"/>
                </a:solidFill>
                <a:cs typeface="Myriad Pro"/>
              </a:rPr>
              <a:t> Measurements</a:t>
            </a: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4168" y="5127691"/>
            <a:ext cx="270481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4344" indent="-285750" algn="ctr">
              <a:buFontTx/>
              <a:buChar char="-"/>
            </a:pPr>
            <a:r>
              <a:rPr dirty="0" smtClean="0">
                <a:solidFill>
                  <a:srgbClr val="12447F"/>
                </a:solidFill>
                <a:cs typeface="Myriad Pro"/>
              </a:rPr>
              <a:t>Chair </a:t>
            </a:r>
            <a:r>
              <a:rPr dirty="0">
                <a:solidFill>
                  <a:srgbClr val="12447F"/>
                </a:solidFill>
                <a:cs typeface="Myriad Pro"/>
              </a:rPr>
              <a:t>of Electric</a:t>
            </a:r>
            <a:r>
              <a:rPr spc="-68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>
                <a:solidFill>
                  <a:srgbClr val="12447F"/>
                </a:solidFill>
                <a:cs typeface="Myriad Pro"/>
              </a:rPr>
              <a:t>Machines  and </a:t>
            </a:r>
            <a:r>
              <a:rPr spc="-13" dirty="0">
                <a:solidFill>
                  <a:srgbClr val="12447F"/>
                </a:solidFill>
                <a:cs typeface="Myriad Pro"/>
              </a:rPr>
              <a:t>Power</a:t>
            </a:r>
            <a:r>
              <a:rPr spc="-68" dirty="0">
                <a:solidFill>
                  <a:srgbClr val="12447F"/>
                </a:solidFill>
                <a:cs typeface="Myriad Pro"/>
              </a:rPr>
              <a:t> </a:t>
            </a:r>
            <a:r>
              <a:rPr dirty="0" smtClean="0">
                <a:solidFill>
                  <a:srgbClr val="12447F"/>
                </a:solidFill>
                <a:cs typeface="Myriad Pro"/>
              </a:rPr>
              <a:t>Electronics</a:t>
            </a:r>
            <a:endParaRPr lang="hr-HR" dirty="0" smtClean="0">
              <a:solidFill>
                <a:srgbClr val="12447F"/>
              </a:solidFill>
              <a:cs typeface="Myriad Pro"/>
            </a:endParaRPr>
          </a:p>
          <a:p>
            <a:pPr marR="4344" algn="ctr"/>
            <a:r>
              <a:rPr lang="hr-HR" dirty="0" smtClean="0">
                <a:solidFill>
                  <a:srgbClr val="00B050"/>
                </a:solidFill>
                <a:cs typeface="Myriad Pro"/>
              </a:rPr>
              <a:t>Prof Pelin, Brandis MEng</a:t>
            </a:r>
          </a:p>
          <a:p>
            <a:pPr marR="4344" algn="ctr"/>
            <a:r>
              <a:rPr lang="hr-HR" dirty="0">
                <a:solidFill>
                  <a:srgbClr val="00B050"/>
                </a:solidFill>
                <a:cs typeface="Myriad Pro"/>
              </a:rPr>
              <a:t>FERIT RESCUE </a:t>
            </a:r>
            <a:r>
              <a:rPr lang="hr-HR" dirty="0" smtClean="0">
                <a:solidFill>
                  <a:srgbClr val="00B050"/>
                </a:solidFill>
                <a:cs typeface="Myriad Pro"/>
              </a:rPr>
              <a:t>PE, </a:t>
            </a:r>
            <a:r>
              <a:rPr lang="hr-HR" dirty="0">
                <a:solidFill>
                  <a:srgbClr val="00B050"/>
                </a:solidFill>
                <a:cs typeface="Myriad Pro"/>
              </a:rPr>
              <a:t>BEMS</a:t>
            </a:r>
          </a:p>
          <a:p>
            <a:pPr marL="285750" marR="4344" indent="-285750" algn="ctr">
              <a:buFontTx/>
              <a:buChar char="-"/>
            </a:pPr>
            <a:endParaRPr dirty="0">
              <a:solidFill>
                <a:srgbClr val="12447F"/>
              </a:solidFill>
              <a:cs typeface="Myriad Pro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7127450" y="2528830"/>
            <a:ext cx="506069" cy="592948"/>
          </a:xfrm>
          <a:custGeom>
            <a:avLst/>
            <a:gdLst/>
            <a:ahLst/>
            <a:cxnLst/>
            <a:rect l="l" t="t" r="r" b="b"/>
            <a:pathLst>
              <a:path w="591819" h="693420">
                <a:moveTo>
                  <a:pt x="295643" y="0"/>
                </a:moveTo>
                <a:lnTo>
                  <a:pt x="0" y="173355"/>
                </a:lnTo>
                <a:lnTo>
                  <a:pt x="0" y="520052"/>
                </a:lnTo>
                <a:lnTo>
                  <a:pt x="295643" y="693407"/>
                </a:lnTo>
                <a:lnTo>
                  <a:pt x="591286" y="520052"/>
                </a:lnTo>
                <a:lnTo>
                  <a:pt x="591286" y="173355"/>
                </a:lnTo>
                <a:lnTo>
                  <a:pt x="295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25789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10" grpId="0" animBg="1"/>
      <p:bldP spid="11" grpId="0"/>
      <p:bldP spid="12" grpId="0"/>
      <p:bldP spid="13" grpId="0"/>
      <p:bldP spid="14" grpId="0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69"/>
          <p:cNvSpPr/>
          <p:nvPr/>
        </p:nvSpPr>
        <p:spPr>
          <a:xfrm>
            <a:off x="5467776" y="4446831"/>
            <a:ext cx="45719" cy="350321"/>
          </a:xfrm>
          <a:custGeom>
            <a:avLst/>
            <a:gdLst/>
            <a:ahLst/>
            <a:cxnLst/>
            <a:rect l="l" t="t" r="r" b="b"/>
            <a:pathLst>
              <a:path w="3175" h="248285">
                <a:moveTo>
                  <a:pt x="2717" y="247726"/>
                </a:moveTo>
                <a:lnTo>
                  <a:pt x="0" y="0"/>
                </a:lnTo>
              </a:path>
            </a:pathLst>
          </a:custGeom>
          <a:ln w="76200">
            <a:solidFill>
              <a:srgbClr val="ED1C2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"/>
          <p:cNvSpPr/>
          <p:nvPr/>
        </p:nvSpPr>
        <p:spPr>
          <a:xfrm>
            <a:off x="2799788" y="2482547"/>
            <a:ext cx="4364501" cy="521110"/>
          </a:xfrm>
          <a:custGeom>
            <a:avLst/>
            <a:gdLst/>
            <a:ahLst/>
            <a:cxnLst/>
            <a:rect l="l" t="t" r="r" b="b"/>
            <a:pathLst>
              <a:path w="456565" h="263525">
                <a:moveTo>
                  <a:pt x="0" y="263359"/>
                </a:moveTo>
                <a:lnTo>
                  <a:pt x="456145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9"/>
          <p:cNvSpPr/>
          <p:nvPr/>
        </p:nvSpPr>
        <p:spPr>
          <a:xfrm>
            <a:off x="1779754" y="2294640"/>
            <a:ext cx="1020539" cy="685312"/>
          </a:xfrm>
          <a:custGeom>
            <a:avLst/>
            <a:gdLst/>
            <a:ahLst/>
            <a:cxnLst/>
            <a:rect l="l" t="t" r="r" b="b"/>
            <a:pathLst>
              <a:path w="372745" h="372745">
                <a:moveTo>
                  <a:pt x="372452" y="372452"/>
                </a:moveTo>
                <a:lnTo>
                  <a:pt x="0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10"/>
          <p:cNvSpPr/>
          <p:nvPr/>
        </p:nvSpPr>
        <p:spPr>
          <a:xfrm>
            <a:off x="2739700" y="2406765"/>
            <a:ext cx="1823431" cy="537660"/>
          </a:xfrm>
          <a:custGeom>
            <a:avLst/>
            <a:gdLst/>
            <a:ahLst/>
            <a:cxnLst/>
            <a:rect l="l" t="t" r="r" b="b"/>
            <a:pathLst>
              <a:path w="456565" h="263525">
                <a:moveTo>
                  <a:pt x="0" y="263359"/>
                </a:moveTo>
                <a:lnTo>
                  <a:pt x="456145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11"/>
          <p:cNvSpPr/>
          <p:nvPr/>
        </p:nvSpPr>
        <p:spPr>
          <a:xfrm>
            <a:off x="2799788" y="713087"/>
            <a:ext cx="2539559" cy="2266972"/>
          </a:xfrm>
          <a:custGeom>
            <a:avLst/>
            <a:gdLst/>
            <a:ahLst/>
            <a:cxnLst/>
            <a:rect l="l" t="t" r="r" b="b"/>
            <a:pathLst>
              <a:path w="263525" h="456564">
                <a:moveTo>
                  <a:pt x="0" y="456158"/>
                </a:moveTo>
                <a:lnTo>
                  <a:pt x="263359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9" name="Group 8"/>
          <p:cNvGrpSpPr/>
          <p:nvPr/>
        </p:nvGrpSpPr>
        <p:grpSpPr>
          <a:xfrm>
            <a:off x="35497" y="2996952"/>
            <a:ext cx="2088232" cy="1555656"/>
            <a:chOff x="35497" y="3235455"/>
            <a:chExt cx="2088232" cy="1320559"/>
          </a:xfrm>
        </p:grpSpPr>
        <p:sp>
          <p:nvSpPr>
            <p:cNvPr id="10" name="object 14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0" y="386080"/>
                  </a:lnTo>
                  <a:lnTo>
                    <a:pt x="0" y="1158227"/>
                  </a:lnTo>
                  <a:lnTo>
                    <a:pt x="668705" y="1544294"/>
                  </a:lnTo>
                  <a:lnTo>
                    <a:pt x="1337411" y="1158227"/>
                  </a:lnTo>
                  <a:lnTo>
                    <a:pt x="1337411" y="386080"/>
                  </a:lnTo>
                  <a:lnTo>
                    <a:pt x="668705" y="0"/>
                  </a:lnTo>
                  <a:close/>
                </a:path>
              </a:pathLst>
            </a:custGeom>
            <a:solidFill>
              <a:srgbClr val="98B7D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5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1003058" y="193027"/>
                  </a:lnTo>
                  <a:lnTo>
                    <a:pt x="1337411" y="386080"/>
                  </a:lnTo>
                  <a:lnTo>
                    <a:pt x="1337411" y="772147"/>
                  </a:lnTo>
                  <a:lnTo>
                    <a:pt x="1337411" y="1158227"/>
                  </a:lnTo>
                  <a:lnTo>
                    <a:pt x="1003058" y="1351267"/>
                  </a:lnTo>
                  <a:lnTo>
                    <a:pt x="668705" y="1544294"/>
                  </a:lnTo>
                  <a:lnTo>
                    <a:pt x="334352" y="1351267"/>
                  </a:lnTo>
                  <a:lnTo>
                    <a:pt x="0" y="1158227"/>
                  </a:lnTo>
                  <a:lnTo>
                    <a:pt x="0" y="772147"/>
                  </a:lnTo>
                  <a:lnTo>
                    <a:pt x="0" y="386080"/>
                  </a:lnTo>
                  <a:lnTo>
                    <a:pt x="334352" y="193027"/>
                  </a:lnTo>
                  <a:lnTo>
                    <a:pt x="668705" y="0"/>
                  </a:lnTo>
                  <a:close/>
                </a:path>
              </a:pathLst>
            </a:custGeom>
            <a:ln w="30886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6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0" y="366928"/>
                  </a:lnTo>
                  <a:lnTo>
                    <a:pt x="0" y="1100797"/>
                  </a:lnTo>
                  <a:lnTo>
                    <a:pt x="635546" y="1467739"/>
                  </a:lnTo>
                  <a:lnTo>
                    <a:pt x="1271092" y="1100797"/>
                  </a:lnTo>
                  <a:lnTo>
                    <a:pt x="1271092" y="366928"/>
                  </a:lnTo>
                  <a:lnTo>
                    <a:pt x="635546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7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953325" y="183464"/>
                  </a:lnTo>
                  <a:lnTo>
                    <a:pt x="1271092" y="366928"/>
                  </a:lnTo>
                  <a:lnTo>
                    <a:pt x="1271092" y="733856"/>
                  </a:lnTo>
                  <a:lnTo>
                    <a:pt x="1271092" y="1100797"/>
                  </a:lnTo>
                  <a:lnTo>
                    <a:pt x="953325" y="1284262"/>
                  </a:lnTo>
                  <a:lnTo>
                    <a:pt x="635546" y="1467739"/>
                  </a:lnTo>
                  <a:lnTo>
                    <a:pt x="317766" y="1284262"/>
                  </a:lnTo>
                  <a:lnTo>
                    <a:pt x="0" y="1100797"/>
                  </a:lnTo>
                  <a:lnTo>
                    <a:pt x="0" y="733856"/>
                  </a:lnTo>
                  <a:lnTo>
                    <a:pt x="0" y="366928"/>
                  </a:lnTo>
                  <a:lnTo>
                    <a:pt x="317766" y="183464"/>
                  </a:lnTo>
                  <a:lnTo>
                    <a:pt x="635546" y="0"/>
                  </a:lnTo>
                  <a:close/>
                </a:path>
              </a:pathLst>
            </a:custGeom>
            <a:ln w="6172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" name="object 18"/>
          <p:cNvSpPr/>
          <p:nvPr/>
        </p:nvSpPr>
        <p:spPr>
          <a:xfrm>
            <a:off x="5197672" y="188640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0" y="386080"/>
                </a:lnTo>
                <a:lnTo>
                  <a:pt x="0" y="1158227"/>
                </a:lnTo>
                <a:lnTo>
                  <a:pt x="668705" y="1544294"/>
                </a:lnTo>
                <a:lnTo>
                  <a:pt x="1337411" y="1158227"/>
                </a:lnTo>
                <a:lnTo>
                  <a:pt x="1337411" y="386080"/>
                </a:lnTo>
                <a:lnTo>
                  <a:pt x="668705" y="0"/>
                </a:lnTo>
                <a:close/>
              </a:path>
            </a:pathLst>
          </a:custGeom>
          <a:solidFill>
            <a:srgbClr val="98B7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9"/>
          <p:cNvSpPr/>
          <p:nvPr/>
        </p:nvSpPr>
        <p:spPr>
          <a:xfrm>
            <a:off x="5197672" y="188640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1003071" y="193027"/>
                </a:lnTo>
                <a:lnTo>
                  <a:pt x="1337411" y="386080"/>
                </a:lnTo>
                <a:lnTo>
                  <a:pt x="1337411" y="772147"/>
                </a:lnTo>
                <a:lnTo>
                  <a:pt x="1337411" y="1158227"/>
                </a:lnTo>
                <a:lnTo>
                  <a:pt x="1003071" y="1351267"/>
                </a:lnTo>
                <a:lnTo>
                  <a:pt x="668705" y="1544294"/>
                </a:lnTo>
                <a:lnTo>
                  <a:pt x="334352" y="1351267"/>
                </a:lnTo>
                <a:lnTo>
                  <a:pt x="0" y="1158227"/>
                </a:lnTo>
                <a:lnTo>
                  <a:pt x="0" y="772147"/>
                </a:lnTo>
                <a:lnTo>
                  <a:pt x="0" y="386080"/>
                </a:lnTo>
                <a:lnTo>
                  <a:pt x="334352" y="193027"/>
                </a:lnTo>
                <a:lnTo>
                  <a:pt x="668705" y="0"/>
                </a:lnTo>
                <a:close/>
              </a:path>
            </a:pathLst>
          </a:custGeom>
          <a:ln w="30886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20"/>
          <p:cNvSpPr/>
          <p:nvPr/>
        </p:nvSpPr>
        <p:spPr>
          <a:xfrm>
            <a:off x="5253974" y="221382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0" y="366928"/>
                </a:lnTo>
                <a:lnTo>
                  <a:pt x="0" y="1100797"/>
                </a:lnTo>
                <a:lnTo>
                  <a:pt x="635546" y="1467739"/>
                </a:lnTo>
                <a:lnTo>
                  <a:pt x="1271092" y="1100797"/>
                </a:lnTo>
                <a:lnTo>
                  <a:pt x="1271092" y="366928"/>
                </a:lnTo>
                <a:lnTo>
                  <a:pt x="635546" y="0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21"/>
          <p:cNvSpPr/>
          <p:nvPr/>
        </p:nvSpPr>
        <p:spPr>
          <a:xfrm>
            <a:off x="5253974" y="221382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953325" y="183451"/>
                </a:lnTo>
                <a:lnTo>
                  <a:pt x="1271092" y="366928"/>
                </a:lnTo>
                <a:lnTo>
                  <a:pt x="1271092" y="733856"/>
                </a:lnTo>
                <a:lnTo>
                  <a:pt x="1271092" y="1100797"/>
                </a:lnTo>
                <a:lnTo>
                  <a:pt x="953325" y="1284262"/>
                </a:lnTo>
                <a:lnTo>
                  <a:pt x="635546" y="1467739"/>
                </a:lnTo>
                <a:lnTo>
                  <a:pt x="317779" y="1284262"/>
                </a:lnTo>
                <a:lnTo>
                  <a:pt x="0" y="1100797"/>
                </a:lnTo>
                <a:lnTo>
                  <a:pt x="0" y="733856"/>
                </a:lnTo>
                <a:lnTo>
                  <a:pt x="0" y="366928"/>
                </a:lnTo>
                <a:lnTo>
                  <a:pt x="317779" y="183451"/>
                </a:lnTo>
                <a:lnTo>
                  <a:pt x="635546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22"/>
          <p:cNvSpPr/>
          <p:nvPr/>
        </p:nvSpPr>
        <p:spPr>
          <a:xfrm>
            <a:off x="3928019" y="1299203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0" y="386080"/>
                </a:lnTo>
                <a:lnTo>
                  <a:pt x="0" y="1158227"/>
                </a:lnTo>
                <a:lnTo>
                  <a:pt x="668705" y="1544294"/>
                </a:lnTo>
                <a:lnTo>
                  <a:pt x="1337411" y="1158227"/>
                </a:lnTo>
                <a:lnTo>
                  <a:pt x="1337411" y="386080"/>
                </a:lnTo>
                <a:lnTo>
                  <a:pt x="668705" y="0"/>
                </a:lnTo>
                <a:close/>
              </a:path>
            </a:pathLst>
          </a:custGeom>
          <a:solidFill>
            <a:srgbClr val="98B7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23"/>
          <p:cNvSpPr/>
          <p:nvPr/>
        </p:nvSpPr>
        <p:spPr>
          <a:xfrm>
            <a:off x="3928019" y="1299203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1003071" y="193027"/>
                </a:lnTo>
                <a:lnTo>
                  <a:pt x="1337411" y="386080"/>
                </a:lnTo>
                <a:lnTo>
                  <a:pt x="1337411" y="772147"/>
                </a:lnTo>
                <a:lnTo>
                  <a:pt x="1337411" y="1158227"/>
                </a:lnTo>
                <a:lnTo>
                  <a:pt x="1003071" y="1351267"/>
                </a:lnTo>
                <a:lnTo>
                  <a:pt x="668705" y="1544294"/>
                </a:lnTo>
                <a:lnTo>
                  <a:pt x="334352" y="1351267"/>
                </a:lnTo>
                <a:lnTo>
                  <a:pt x="0" y="1158227"/>
                </a:lnTo>
                <a:lnTo>
                  <a:pt x="0" y="772147"/>
                </a:lnTo>
                <a:lnTo>
                  <a:pt x="0" y="386080"/>
                </a:lnTo>
                <a:lnTo>
                  <a:pt x="334352" y="193027"/>
                </a:lnTo>
                <a:lnTo>
                  <a:pt x="668705" y="0"/>
                </a:lnTo>
                <a:close/>
              </a:path>
            </a:pathLst>
          </a:custGeom>
          <a:ln w="30886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4"/>
          <p:cNvSpPr/>
          <p:nvPr/>
        </p:nvSpPr>
        <p:spPr>
          <a:xfrm>
            <a:off x="3984323" y="1331939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0" y="366928"/>
                </a:lnTo>
                <a:lnTo>
                  <a:pt x="0" y="1100797"/>
                </a:lnTo>
                <a:lnTo>
                  <a:pt x="635546" y="1467739"/>
                </a:lnTo>
                <a:lnTo>
                  <a:pt x="1271092" y="1100797"/>
                </a:lnTo>
                <a:lnTo>
                  <a:pt x="1271092" y="366928"/>
                </a:lnTo>
                <a:lnTo>
                  <a:pt x="635546" y="0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5"/>
          <p:cNvSpPr/>
          <p:nvPr/>
        </p:nvSpPr>
        <p:spPr>
          <a:xfrm>
            <a:off x="3984323" y="1331939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953325" y="183464"/>
                </a:lnTo>
                <a:lnTo>
                  <a:pt x="1271092" y="366928"/>
                </a:lnTo>
                <a:lnTo>
                  <a:pt x="1271092" y="733869"/>
                </a:lnTo>
                <a:lnTo>
                  <a:pt x="1271092" y="1100797"/>
                </a:lnTo>
                <a:lnTo>
                  <a:pt x="953325" y="1284262"/>
                </a:lnTo>
                <a:lnTo>
                  <a:pt x="635546" y="1467739"/>
                </a:lnTo>
                <a:lnTo>
                  <a:pt x="317779" y="1284262"/>
                </a:lnTo>
                <a:lnTo>
                  <a:pt x="0" y="1100797"/>
                </a:lnTo>
                <a:lnTo>
                  <a:pt x="0" y="733869"/>
                </a:lnTo>
                <a:lnTo>
                  <a:pt x="0" y="366928"/>
                </a:lnTo>
                <a:lnTo>
                  <a:pt x="317779" y="183464"/>
                </a:lnTo>
                <a:lnTo>
                  <a:pt x="635546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6"/>
          <p:cNvSpPr/>
          <p:nvPr/>
        </p:nvSpPr>
        <p:spPr>
          <a:xfrm>
            <a:off x="6467326" y="1299203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0" y="386080"/>
                </a:lnTo>
                <a:lnTo>
                  <a:pt x="0" y="1158227"/>
                </a:lnTo>
                <a:lnTo>
                  <a:pt x="668705" y="1544294"/>
                </a:lnTo>
                <a:lnTo>
                  <a:pt x="1337411" y="1158227"/>
                </a:lnTo>
                <a:lnTo>
                  <a:pt x="1337411" y="386080"/>
                </a:lnTo>
                <a:lnTo>
                  <a:pt x="668705" y="0"/>
                </a:lnTo>
                <a:close/>
              </a:path>
            </a:pathLst>
          </a:custGeom>
          <a:solidFill>
            <a:srgbClr val="98B7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7"/>
          <p:cNvSpPr/>
          <p:nvPr/>
        </p:nvSpPr>
        <p:spPr>
          <a:xfrm>
            <a:off x="6467326" y="1299203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1003058" y="193027"/>
                </a:lnTo>
                <a:lnTo>
                  <a:pt x="1337411" y="386080"/>
                </a:lnTo>
                <a:lnTo>
                  <a:pt x="1337411" y="772147"/>
                </a:lnTo>
                <a:lnTo>
                  <a:pt x="1337411" y="1158227"/>
                </a:lnTo>
                <a:lnTo>
                  <a:pt x="1003058" y="1351267"/>
                </a:lnTo>
                <a:lnTo>
                  <a:pt x="668705" y="1544294"/>
                </a:lnTo>
                <a:lnTo>
                  <a:pt x="334352" y="1351267"/>
                </a:lnTo>
                <a:lnTo>
                  <a:pt x="0" y="1158227"/>
                </a:lnTo>
                <a:lnTo>
                  <a:pt x="0" y="772147"/>
                </a:lnTo>
                <a:lnTo>
                  <a:pt x="0" y="386080"/>
                </a:lnTo>
                <a:lnTo>
                  <a:pt x="334352" y="193027"/>
                </a:lnTo>
                <a:lnTo>
                  <a:pt x="668705" y="0"/>
                </a:lnTo>
                <a:close/>
              </a:path>
            </a:pathLst>
          </a:custGeom>
          <a:ln w="30886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8"/>
          <p:cNvSpPr/>
          <p:nvPr/>
        </p:nvSpPr>
        <p:spPr>
          <a:xfrm>
            <a:off x="6523629" y="1331939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0" y="366928"/>
                </a:lnTo>
                <a:lnTo>
                  <a:pt x="0" y="1100797"/>
                </a:lnTo>
                <a:lnTo>
                  <a:pt x="635546" y="1467739"/>
                </a:lnTo>
                <a:lnTo>
                  <a:pt x="1271092" y="1100797"/>
                </a:lnTo>
                <a:lnTo>
                  <a:pt x="1271092" y="366928"/>
                </a:lnTo>
                <a:lnTo>
                  <a:pt x="635546" y="0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9"/>
          <p:cNvSpPr/>
          <p:nvPr/>
        </p:nvSpPr>
        <p:spPr>
          <a:xfrm>
            <a:off x="6523629" y="1331939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953312" y="183464"/>
                </a:lnTo>
                <a:lnTo>
                  <a:pt x="1271092" y="366928"/>
                </a:lnTo>
                <a:lnTo>
                  <a:pt x="1271092" y="733869"/>
                </a:lnTo>
                <a:lnTo>
                  <a:pt x="1271092" y="1100797"/>
                </a:lnTo>
                <a:lnTo>
                  <a:pt x="953312" y="1284262"/>
                </a:lnTo>
                <a:lnTo>
                  <a:pt x="635546" y="1467739"/>
                </a:lnTo>
                <a:lnTo>
                  <a:pt x="317766" y="1284262"/>
                </a:lnTo>
                <a:lnTo>
                  <a:pt x="0" y="1100797"/>
                </a:lnTo>
                <a:lnTo>
                  <a:pt x="0" y="733869"/>
                </a:lnTo>
                <a:lnTo>
                  <a:pt x="0" y="366928"/>
                </a:lnTo>
                <a:lnTo>
                  <a:pt x="317766" y="183464"/>
                </a:lnTo>
                <a:lnTo>
                  <a:pt x="635546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30"/>
          <p:cNvSpPr/>
          <p:nvPr/>
        </p:nvSpPr>
        <p:spPr>
          <a:xfrm>
            <a:off x="4012809" y="1348505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69" y="0"/>
                </a:moveTo>
                <a:lnTo>
                  <a:pt x="0" y="357238"/>
                </a:lnTo>
                <a:lnTo>
                  <a:pt x="0" y="1071740"/>
                </a:lnTo>
                <a:lnTo>
                  <a:pt x="618769" y="1428991"/>
                </a:lnTo>
                <a:lnTo>
                  <a:pt x="1237551" y="1071740"/>
                </a:lnTo>
                <a:lnTo>
                  <a:pt x="1237551" y="357238"/>
                </a:lnTo>
                <a:lnTo>
                  <a:pt x="618769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31"/>
          <p:cNvSpPr/>
          <p:nvPr/>
        </p:nvSpPr>
        <p:spPr>
          <a:xfrm>
            <a:off x="4012809" y="1348505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69" y="0"/>
                </a:moveTo>
                <a:lnTo>
                  <a:pt x="928154" y="178612"/>
                </a:lnTo>
                <a:lnTo>
                  <a:pt x="1237551" y="357238"/>
                </a:lnTo>
                <a:lnTo>
                  <a:pt x="1237551" y="714502"/>
                </a:lnTo>
                <a:lnTo>
                  <a:pt x="1237551" y="1071740"/>
                </a:lnTo>
                <a:lnTo>
                  <a:pt x="928154" y="1250365"/>
                </a:lnTo>
                <a:lnTo>
                  <a:pt x="618769" y="1428991"/>
                </a:lnTo>
                <a:lnTo>
                  <a:pt x="309384" y="1250365"/>
                </a:lnTo>
                <a:lnTo>
                  <a:pt x="0" y="1071740"/>
                </a:lnTo>
                <a:lnTo>
                  <a:pt x="0" y="714502"/>
                </a:lnTo>
                <a:lnTo>
                  <a:pt x="0" y="357238"/>
                </a:lnTo>
                <a:lnTo>
                  <a:pt x="309384" y="178612"/>
                </a:lnTo>
                <a:lnTo>
                  <a:pt x="618769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32"/>
          <p:cNvSpPr/>
          <p:nvPr/>
        </p:nvSpPr>
        <p:spPr>
          <a:xfrm>
            <a:off x="6575039" y="1348505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82" y="0"/>
                </a:moveTo>
                <a:lnTo>
                  <a:pt x="0" y="357238"/>
                </a:lnTo>
                <a:lnTo>
                  <a:pt x="0" y="1071740"/>
                </a:lnTo>
                <a:lnTo>
                  <a:pt x="618782" y="1428991"/>
                </a:lnTo>
                <a:lnTo>
                  <a:pt x="1237564" y="1071740"/>
                </a:lnTo>
                <a:lnTo>
                  <a:pt x="1237564" y="357238"/>
                </a:lnTo>
                <a:lnTo>
                  <a:pt x="618782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33"/>
          <p:cNvSpPr/>
          <p:nvPr/>
        </p:nvSpPr>
        <p:spPr>
          <a:xfrm>
            <a:off x="6552094" y="1348505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82" y="0"/>
                </a:moveTo>
                <a:lnTo>
                  <a:pt x="928166" y="178612"/>
                </a:lnTo>
                <a:lnTo>
                  <a:pt x="1237564" y="357238"/>
                </a:lnTo>
                <a:lnTo>
                  <a:pt x="1237564" y="714502"/>
                </a:lnTo>
                <a:lnTo>
                  <a:pt x="1237564" y="1071740"/>
                </a:lnTo>
                <a:lnTo>
                  <a:pt x="928166" y="1250365"/>
                </a:lnTo>
                <a:lnTo>
                  <a:pt x="618782" y="1428991"/>
                </a:lnTo>
                <a:lnTo>
                  <a:pt x="309397" y="1250365"/>
                </a:lnTo>
                <a:lnTo>
                  <a:pt x="0" y="1071740"/>
                </a:lnTo>
                <a:lnTo>
                  <a:pt x="0" y="714502"/>
                </a:lnTo>
                <a:lnTo>
                  <a:pt x="0" y="357238"/>
                </a:lnTo>
                <a:lnTo>
                  <a:pt x="309397" y="178612"/>
                </a:lnTo>
                <a:lnTo>
                  <a:pt x="618782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4"/>
          <p:cNvSpPr/>
          <p:nvPr/>
        </p:nvSpPr>
        <p:spPr>
          <a:xfrm>
            <a:off x="5282464" y="237944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69" y="0"/>
                </a:moveTo>
                <a:lnTo>
                  <a:pt x="0" y="357251"/>
                </a:lnTo>
                <a:lnTo>
                  <a:pt x="0" y="1071740"/>
                </a:lnTo>
                <a:lnTo>
                  <a:pt x="618769" y="1428991"/>
                </a:lnTo>
                <a:lnTo>
                  <a:pt x="1237551" y="1071740"/>
                </a:lnTo>
                <a:lnTo>
                  <a:pt x="1237551" y="357251"/>
                </a:lnTo>
                <a:lnTo>
                  <a:pt x="618769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5"/>
          <p:cNvSpPr/>
          <p:nvPr/>
        </p:nvSpPr>
        <p:spPr>
          <a:xfrm>
            <a:off x="5282464" y="237944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69" y="0"/>
                </a:moveTo>
                <a:lnTo>
                  <a:pt x="928154" y="178625"/>
                </a:lnTo>
                <a:lnTo>
                  <a:pt x="1237551" y="357251"/>
                </a:lnTo>
                <a:lnTo>
                  <a:pt x="1237551" y="714502"/>
                </a:lnTo>
                <a:lnTo>
                  <a:pt x="1237551" y="1071740"/>
                </a:lnTo>
                <a:lnTo>
                  <a:pt x="928154" y="1250365"/>
                </a:lnTo>
                <a:lnTo>
                  <a:pt x="618769" y="1428991"/>
                </a:lnTo>
                <a:lnTo>
                  <a:pt x="309384" y="1250365"/>
                </a:lnTo>
                <a:lnTo>
                  <a:pt x="0" y="1071740"/>
                </a:lnTo>
                <a:lnTo>
                  <a:pt x="0" y="714502"/>
                </a:lnTo>
                <a:lnTo>
                  <a:pt x="0" y="357251"/>
                </a:lnTo>
                <a:lnTo>
                  <a:pt x="309384" y="178625"/>
                </a:lnTo>
                <a:lnTo>
                  <a:pt x="618769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6"/>
          <p:cNvSpPr/>
          <p:nvPr/>
        </p:nvSpPr>
        <p:spPr>
          <a:xfrm>
            <a:off x="395536" y="1052736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0" y="386080"/>
                </a:lnTo>
                <a:lnTo>
                  <a:pt x="0" y="1158227"/>
                </a:lnTo>
                <a:lnTo>
                  <a:pt x="668705" y="1544294"/>
                </a:lnTo>
                <a:lnTo>
                  <a:pt x="1337411" y="1158227"/>
                </a:lnTo>
                <a:lnTo>
                  <a:pt x="1337411" y="386080"/>
                </a:lnTo>
                <a:lnTo>
                  <a:pt x="668705" y="0"/>
                </a:lnTo>
                <a:close/>
              </a:path>
            </a:pathLst>
          </a:custGeom>
          <a:solidFill>
            <a:srgbClr val="98B7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7"/>
          <p:cNvSpPr/>
          <p:nvPr/>
        </p:nvSpPr>
        <p:spPr>
          <a:xfrm>
            <a:off x="395536" y="1052736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1003058" y="193027"/>
                </a:lnTo>
                <a:lnTo>
                  <a:pt x="1337411" y="386080"/>
                </a:lnTo>
                <a:lnTo>
                  <a:pt x="1337411" y="772147"/>
                </a:lnTo>
                <a:lnTo>
                  <a:pt x="1337411" y="1158227"/>
                </a:lnTo>
                <a:lnTo>
                  <a:pt x="1003058" y="1351267"/>
                </a:lnTo>
                <a:lnTo>
                  <a:pt x="668705" y="1544294"/>
                </a:lnTo>
                <a:lnTo>
                  <a:pt x="334352" y="1351267"/>
                </a:lnTo>
                <a:lnTo>
                  <a:pt x="0" y="1158227"/>
                </a:lnTo>
                <a:lnTo>
                  <a:pt x="0" y="772147"/>
                </a:lnTo>
                <a:lnTo>
                  <a:pt x="0" y="386080"/>
                </a:lnTo>
                <a:lnTo>
                  <a:pt x="334352" y="193027"/>
                </a:lnTo>
                <a:lnTo>
                  <a:pt x="668705" y="0"/>
                </a:lnTo>
                <a:close/>
              </a:path>
            </a:pathLst>
          </a:custGeom>
          <a:ln w="30886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8"/>
          <p:cNvSpPr/>
          <p:nvPr/>
        </p:nvSpPr>
        <p:spPr>
          <a:xfrm>
            <a:off x="451838" y="1052736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0" y="366928"/>
                </a:lnTo>
                <a:lnTo>
                  <a:pt x="0" y="1100797"/>
                </a:lnTo>
                <a:lnTo>
                  <a:pt x="635546" y="1467739"/>
                </a:lnTo>
                <a:lnTo>
                  <a:pt x="1271092" y="1100797"/>
                </a:lnTo>
                <a:lnTo>
                  <a:pt x="1271092" y="366928"/>
                </a:lnTo>
                <a:lnTo>
                  <a:pt x="635546" y="0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9"/>
          <p:cNvSpPr/>
          <p:nvPr/>
        </p:nvSpPr>
        <p:spPr>
          <a:xfrm>
            <a:off x="451838" y="1124744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953325" y="183464"/>
                </a:lnTo>
                <a:lnTo>
                  <a:pt x="1271092" y="366928"/>
                </a:lnTo>
                <a:lnTo>
                  <a:pt x="1271092" y="733869"/>
                </a:lnTo>
                <a:lnTo>
                  <a:pt x="1271092" y="1100797"/>
                </a:lnTo>
                <a:lnTo>
                  <a:pt x="953325" y="1284262"/>
                </a:lnTo>
                <a:lnTo>
                  <a:pt x="635546" y="1467739"/>
                </a:lnTo>
                <a:lnTo>
                  <a:pt x="317766" y="1284262"/>
                </a:lnTo>
                <a:lnTo>
                  <a:pt x="0" y="1100797"/>
                </a:lnTo>
                <a:lnTo>
                  <a:pt x="0" y="733869"/>
                </a:lnTo>
                <a:lnTo>
                  <a:pt x="0" y="366928"/>
                </a:lnTo>
                <a:lnTo>
                  <a:pt x="317766" y="183464"/>
                </a:lnTo>
                <a:lnTo>
                  <a:pt x="635546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40"/>
          <p:cNvSpPr/>
          <p:nvPr/>
        </p:nvSpPr>
        <p:spPr>
          <a:xfrm>
            <a:off x="480304" y="1102038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82" y="0"/>
                </a:moveTo>
                <a:lnTo>
                  <a:pt x="0" y="357238"/>
                </a:lnTo>
                <a:lnTo>
                  <a:pt x="0" y="1071740"/>
                </a:lnTo>
                <a:lnTo>
                  <a:pt x="618782" y="1428991"/>
                </a:lnTo>
                <a:lnTo>
                  <a:pt x="1237564" y="1071740"/>
                </a:lnTo>
                <a:lnTo>
                  <a:pt x="1237564" y="357238"/>
                </a:lnTo>
                <a:lnTo>
                  <a:pt x="618782" y="0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41"/>
          <p:cNvSpPr/>
          <p:nvPr/>
        </p:nvSpPr>
        <p:spPr>
          <a:xfrm>
            <a:off x="480304" y="1124744"/>
            <a:ext cx="2101417" cy="1222277"/>
          </a:xfrm>
          <a:custGeom>
            <a:avLst/>
            <a:gdLst/>
            <a:ahLst/>
            <a:cxnLst/>
            <a:rect l="l" t="t" r="r" b="b"/>
            <a:pathLst>
              <a:path w="1237615" h="1429385">
                <a:moveTo>
                  <a:pt x="618782" y="0"/>
                </a:moveTo>
                <a:lnTo>
                  <a:pt x="928166" y="178612"/>
                </a:lnTo>
                <a:lnTo>
                  <a:pt x="1237564" y="357238"/>
                </a:lnTo>
                <a:lnTo>
                  <a:pt x="1237564" y="714502"/>
                </a:lnTo>
                <a:lnTo>
                  <a:pt x="1237564" y="1071740"/>
                </a:lnTo>
                <a:lnTo>
                  <a:pt x="928166" y="1250365"/>
                </a:lnTo>
                <a:lnTo>
                  <a:pt x="618782" y="1428991"/>
                </a:lnTo>
                <a:lnTo>
                  <a:pt x="309397" y="1250365"/>
                </a:lnTo>
                <a:lnTo>
                  <a:pt x="0" y="1071740"/>
                </a:lnTo>
                <a:lnTo>
                  <a:pt x="0" y="714502"/>
                </a:lnTo>
                <a:lnTo>
                  <a:pt x="0" y="357238"/>
                </a:lnTo>
                <a:lnTo>
                  <a:pt x="309397" y="178612"/>
                </a:lnTo>
                <a:lnTo>
                  <a:pt x="618782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57"/>
          <p:cNvSpPr/>
          <p:nvPr/>
        </p:nvSpPr>
        <p:spPr>
          <a:xfrm>
            <a:off x="2739701" y="2944762"/>
            <a:ext cx="120758" cy="70046"/>
          </a:xfrm>
          <a:custGeom>
            <a:avLst/>
            <a:gdLst/>
            <a:ahLst/>
            <a:cxnLst/>
            <a:rect l="l" t="t" r="r" b="b"/>
            <a:pathLst>
              <a:path w="71120" h="81914">
                <a:moveTo>
                  <a:pt x="35394" y="0"/>
                </a:moveTo>
                <a:lnTo>
                  <a:pt x="0" y="20434"/>
                </a:lnTo>
                <a:lnTo>
                  <a:pt x="0" y="61290"/>
                </a:lnTo>
                <a:lnTo>
                  <a:pt x="35394" y="81724"/>
                </a:lnTo>
                <a:lnTo>
                  <a:pt x="70789" y="61290"/>
                </a:lnTo>
                <a:lnTo>
                  <a:pt x="70789" y="20434"/>
                </a:lnTo>
                <a:lnTo>
                  <a:pt x="35394" y="0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58"/>
          <p:cNvSpPr/>
          <p:nvPr/>
        </p:nvSpPr>
        <p:spPr>
          <a:xfrm>
            <a:off x="2739701" y="2944762"/>
            <a:ext cx="120758" cy="70046"/>
          </a:xfrm>
          <a:custGeom>
            <a:avLst/>
            <a:gdLst/>
            <a:ahLst/>
            <a:cxnLst/>
            <a:rect l="l" t="t" r="r" b="b"/>
            <a:pathLst>
              <a:path w="71120" h="81914">
                <a:moveTo>
                  <a:pt x="35394" y="0"/>
                </a:moveTo>
                <a:lnTo>
                  <a:pt x="53086" y="10210"/>
                </a:lnTo>
                <a:lnTo>
                  <a:pt x="70789" y="20434"/>
                </a:lnTo>
                <a:lnTo>
                  <a:pt x="70789" y="40855"/>
                </a:lnTo>
                <a:lnTo>
                  <a:pt x="70789" y="61290"/>
                </a:lnTo>
                <a:lnTo>
                  <a:pt x="53086" y="71501"/>
                </a:lnTo>
                <a:lnTo>
                  <a:pt x="35394" y="81724"/>
                </a:lnTo>
                <a:lnTo>
                  <a:pt x="17703" y="71501"/>
                </a:lnTo>
                <a:lnTo>
                  <a:pt x="0" y="61290"/>
                </a:lnTo>
                <a:lnTo>
                  <a:pt x="0" y="40855"/>
                </a:lnTo>
                <a:lnTo>
                  <a:pt x="0" y="20434"/>
                </a:lnTo>
                <a:lnTo>
                  <a:pt x="17703" y="10210"/>
                </a:lnTo>
                <a:lnTo>
                  <a:pt x="35394" y="0"/>
                </a:lnTo>
                <a:close/>
              </a:path>
            </a:pathLst>
          </a:custGeom>
          <a:ln w="15443">
            <a:noFill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59"/>
          <p:cNvSpPr/>
          <p:nvPr/>
        </p:nvSpPr>
        <p:spPr>
          <a:xfrm>
            <a:off x="4639650" y="4294940"/>
            <a:ext cx="880891" cy="664623"/>
          </a:xfrm>
          <a:custGeom>
            <a:avLst/>
            <a:gdLst/>
            <a:ahLst/>
            <a:cxnLst/>
            <a:rect l="l" t="t" r="r" b="b"/>
            <a:pathLst>
              <a:path w="518795" h="777239">
                <a:moveTo>
                  <a:pt x="0" y="776909"/>
                </a:moveTo>
                <a:lnTo>
                  <a:pt x="518591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60"/>
          <p:cNvSpPr/>
          <p:nvPr/>
        </p:nvSpPr>
        <p:spPr>
          <a:xfrm>
            <a:off x="395536" y="4920547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0" y="386080"/>
                </a:lnTo>
                <a:lnTo>
                  <a:pt x="0" y="1158240"/>
                </a:lnTo>
                <a:lnTo>
                  <a:pt x="668705" y="1544294"/>
                </a:lnTo>
                <a:lnTo>
                  <a:pt x="1337411" y="1158240"/>
                </a:lnTo>
                <a:lnTo>
                  <a:pt x="1337411" y="386080"/>
                </a:lnTo>
                <a:lnTo>
                  <a:pt x="668705" y="0"/>
                </a:lnTo>
                <a:close/>
              </a:path>
            </a:pathLst>
          </a:custGeom>
          <a:solidFill>
            <a:srgbClr val="98B7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61"/>
          <p:cNvSpPr/>
          <p:nvPr/>
        </p:nvSpPr>
        <p:spPr>
          <a:xfrm>
            <a:off x="395536" y="4920547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1003058" y="193040"/>
                </a:lnTo>
                <a:lnTo>
                  <a:pt x="1337411" y="386080"/>
                </a:lnTo>
                <a:lnTo>
                  <a:pt x="1337411" y="772147"/>
                </a:lnTo>
                <a:lnTo>
                  <a:pt x="1337411" y="1158240"/>
                </a:lnTo>
                <a:lnTo>
                  <a:pt x="1003058" y="1351280"/>
                </a:lnTo>
                <a:lnTo>
                  <a:pt x="668705" y="1544294"/>
                </a:lnTo>
                <a:lnTo>
                  <a:pt x="334352" y="1351280"/>
                </a:lnTo>
                <a:lnTo>
                  <a:pt x="0" y="1158240"/>
                </a:lnTo>
                <a:lnTo>
                  <a:pt x="0" y="772147"/>
                </a:lnTo>
                <a:lnTo>
                  <a:pt x="0" y="386080"/>
                </a:lnTo>
                <a:lnTo>
                  <a:pt x="334352" y="193040"/>
                </a:lnTo>
                <a:lnTo>
                  <a:pt x="668705" y="0"/>
                </a:lnTo>
                <a:close/>
              </a:path>
            </a:pathLst>
          </a:custGeom>
          <a:ln w="30886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62"/>
          <p:cNvSpPr/>
          <p:nvPr/>
        </p:nvSpPr>
        <p:spPr>
          <a:xfrm>
            <a:off x="451838" y="4953294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0" y="366928"/>
                </a:lnTo>
                <a:lnTo>
                  <a:pt x="0" y="1100797"/>
                </a:lnTo>
                <a:lnTo>
                  <a:pt x="635546" y="1467726"/>
                </a:lnTo>
                <a:lnTo>
                  <a:pt x="1271092" y="1100797"/>
                </a:lnTo>
                <a:lnTo>
                  <a:pt x="1271092" y="366928"/>
                </a:lnTo>
                <a:lnTo>
                  <a:pt x="635546" y="0"/>
                </a:lnTo>
                <a:close/>
              </a:path>
            </a:pathLst>
          </a:custGeom>
          <a:solidFill>
            <a:srgbClr val="CEE7E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63"/>
          <p:cNvSpPr/>
          <p:nvPr/>
        </p:nvSpPr>
        <p:spPr>
          <a:xfrm>
            <a:off x="451838" y="4953294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953325" y="183464"/>
                </a:lnTo>
                <a:lnTo>
                  <a:pt x="1271092" y="366928"/>
                </a:lnTo>
                <a:lnTo>
                  <a:pt x="1271092" y="733856"/>
                </a:lnTo>
                <a:lnTo>
                  <a:pt x="1271092" y="1100797"/>
                </a:lnTo>
                <a:lnTo>
                  <a:pt x="953325" y="1284262"/>
                </a:lnTo>
                <a:lnTo>
                  <a:pt x="635546" y="1467726"/>
                </a:lnTo>
                <a:lnTo>
                  <a:pt x="317766" y="1284262"/>
                </a:lnTo>
                <a:lnTo>
                  <a:pt x="0" y="1100797"/>
                </a:lnTo>
                <a:lnTo>
                  <a:pt x="0" y="733856"/>
                </a:lnTo>
                <a:lnTo>
                  <a:pt x="0" y="366928"/>
                </a:lnTo>
                <a:lnTo>
                  <a:pt x="317766" y="183464"/>
                </a:lnTo>
                <a:lnTo>
                  <a:pt x="635546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64"/>
          <p:cNvSpPr/>
          <p:nvPr/>
        </p:nvSpPr>
        <p:spPr>
          <a:xfrm>
            <a:off x="2934842" y="4920547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0" y="386080"/>
                </a:lnTo>
                <a:lnTo>
                  <a:pt x="0" y="1158240"/>
                </a:lnTo>
                <a:lnTo>
                  <a:pt x="668705" y="1544294"/>
                </a:lnTo>
                <a:lnTo>
                  <a:pt x="1337411" y="1158240"/>
                </a:lnTo>
                <a:lnTo>
                  <a:pt x="1337411" y="386080"/>
                </a:lnTo>
                <a:lnTo>
                  <a:pt x="668705" y="0"/>
                </a:lnTo>
                <a:close/>
              </a:path>
            </a:pathLst>
          </a:custGeom>
          <a:solidFill>
            <a:srgbClr val="98B7D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65"/>
          <p:cNvSpPr/>
          <p:nvPr/>
        </p:nvSpPr>
        <p:spPr>
          <a:xfrm>
            <a:off x="2934842" y="4920547"/>
            <a:ext cx="2271773" cy="1320559"/>
          </a:xfrm>
          <a:custGeom>
            <a:avLst/>
            <a:gdLst/>
            <a:ahLst/>
            <a:cxnLst/>
            <a:rect l="l" t="t" r="r" b="b"/>
            <a:pathLst>
              <a:path w="1337945" h="1544320">
                <a:moveTo>
                  <a:pt x="668705" y="0"/>
                </a:moveTo>
                <a:lnTo>
                  <a:pt x="1003058" y="193040"/>
                </a:lnTo>
                <a:lnTo>
                  <a:pt x="1337411" y="386080"/>
                </a:lnTo>
                <a:lnTo>
                  <a:pt x="1337411" y="772147"/>
                </a:lnTo>
                <a:lnTo>
                  <a:pt x="1337411" y="1158240"/>
                </a:lnTo>
                <a:lnTo>
                  <a:pt x="1003058" y="1351280"/>
                </a:lnTo>
                <a:lnTo>
                  <a:pt x="668705" y="1544294"/>
                </a:lnTo>
                <a:lnTo>
                  <a:pt x="334352" y="1351280"/>
                </a:lnTo>
                <a:lnTo>
                  <a:pt x="0" y="1158240"/>
                </a:lnTo>
                <a:lnTo>
                  <a:pt x="0" y="772147"/>
                </a:lnTo>
                <a:lnTo>
                  <a:pt x="0" y="386080"/>
                </a:lnTo>
                <a:lnTo>
                  <a:pt x="334352" y="193040"/>
                </a:lnTo>
                <a:lnTo>
                  <a:pt x="668705" y="0"/>
                </a:lnTo>
                <a:close/>
              </a:path>
            </a:pathLst>
          </a:custGeom>
          <a:ln w="30886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66"/>
          <p:cNvSpPr/>
          <p:nvPr/>
        </p:nvSpPr>
        <p:spPr>
          <a:xfrm>
            <a:off x="2991146" y="4953294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0" y="366928"/>
                </a:lnTo>
                <a:lnTo>
                  <a:pt x="0" y="1100797"/>
                </a:lnTo>
                <a:lnTo>
                  <a:pt x="635546" y="1467726"/>
                </a:lnTo>
                <a:lnTo>
                  <a:pt x="1271092" y="1100797"/>
                </a:lnTo>
                <a:lnTo>
                  <a:pt x="1271092" y="366928"/>
                </a:lnTo>
                <a:lnTo>
                  <a:pt x="635546" y="0"/>
                </a:lnTo>
                <a:close/>
              </a:path>
            </a:pathLst>
          </a:custGeom>
          <a:solidFill>
            <a:srgbClr val="CEE7E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67"/>
          <p:cNvSpPr/>
          <p:nvPr/>
        </p:nvSpPr>
        <p:spPr>
          <a:xfrm>
            <a:off x="2991146" y="4953294"/>
            <a:ext cx="2158563" cy="1255400"/>
          </a:xfrm>
          <a:custGeom>
            <a:avLst/>
            <a:gdLst/>
            <a:ahLst/>
            <a:cxnLst/>
            <a:rect l="l" t="t" r="r" b="b"/>
            <a:pathLst>
              <a:path w="1271270" h="1468120">
                <a:moveTo>
                  <a:pt x="635546" y="0"/>
                </a:moveTo>
                <a:lnTo>
                  <a:pt x="953325" y="183464"/>
                </a:lnTo>
                <a:lnTo>
                  <a:pt x="1271092" y="366928"/>
                </a:lnTo>
                <a:lnTo>
                  <a:pt x="1271092" y="733856"/>
                </a:lnTo>
                <a:lnTo>
                  <a:pt x="1271092" y="1100797"/>
                </a:lnTo>
                <a:lnTo>
                  <a:pt x="953325" y="1284262"/>
                </a:lnTo>
                <a:lnTo>
                  <a:pt x="635546" y="1467726"/>
                </a:lnTo>
                <a:lnTo>
                  <a:pt x="317766" y="1284262"/>
                </a:lnTo>
                <a:lnTo>
                  <a:pt x="0" y="1100797"/>
                </a:lnTo>
                <a:lnTo>
                  <a:pt x="0" y="733856"/>
                </a:lnTo>
                <a:lnTo>
                  <a:pt x="0" y="366928"/>
                </a:lnTo>
                <a:lnTo>
                  <a:pt x="317766" y="183464"/>
                </a:lnTo>
                <a:lnTo>
                  <a:pt x="635546" y="0"/>
                </a:lnTo>
                <a:close/>
              </a:path>
            </a:pathLst>
          </a:custGeom>
          <a:ln w="6172">
            <a:solidFill>
              <a:srgbClr val="004182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68"/>
          <p:cNvSpPr/>
          <p:nvPr/>
        </p:nvSpPr>
        <p:spPr>
          <a:xfrm flipV="1">
            <a:off x="1043608" y="2931322"/>
            <a:ext cx="6840759" cy="58900"/>
          </a:xfrm>
          <a:custGeom>
            <a:avLst/>
            <a:gdLst/>
            <a:ahLst/>
            <a:cxnLst/>
            <a:rect l="l" t="t" r="r" b="b"/>
            <a:pathLst>
              <a:path w="2993390" h="80645">
                <a:moveTo>
                  <a:pt x="0" y="80175"/>
                </a:moveTo>
                <a:lnTo>
                  <a:pt x="0" y="0"/>
                </a:lnTo>
                <a:lnTo>
                  <a:pt x="2992424" y="12"/>
                </a:lnTo>
                <a:lnTo>
                  <a:pt x="2992805" y="78536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69"/>
          <p:cNvSpPr/>
          <p:nvPr/>
        </p:nvSpPr>
        <p:spPr>
          <a:xfrm>
            <a:off x="3334601" y="4574738"/>
            <a:ext cx="5391" cy="212310"/>
          </a:xfrm>
          <a:custGeom>
            <a:avLst/>
            <a:gdLst/>
            <a:ahLst/>
            <a:cxnLst/>
            <a:rect l="l" t="t" r="r" b="b"/>
            <a:pathLst>
              <a:path w="3175" h="248285">
                <a:moveTo>
                  <a:pt x="2717" y="247726"/>
                </a:moveTo>
                <a:lnTo>
                  <a:pt x="0" y="0"/>
                </a:lnTo>
              </a:path>
            </a:pathLst>
          </a:custGeom>
          <a:ln w="76200">
            <a:solidFill>
              <a:srgbClr val="ED1C2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70"/>
          <p:cNvSpPr/>
          <p:nvPr/>
        </p:nvSpPr>
        <p:spPr>
          <a:xfrm>
            <a:off x="1688080" y="4340518"/>
            <a:ext cx="91674" cy="592370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49133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76"/>
          <p:cNvSpPr/>
          <p:nvPr/>
        </p:nvSpPr>
        <p:spPr>
          <a:xfrm>
            <a:off x="4526245" y="4963958"/>
            <a:ext cx="120758" cy="70046"/>
          </a:xfrm>
          <a:custGeom>
            <a:avLst/>
            <a:gdLst/>
            <a:ahLst/>
            <a:cxnLst/>
            <a:rect l="l" t="t" r="r" b="b"/>
            <a:pathLst>
              <a:path w="71120" h="81914">
                <a:moveTo>
                  <a:pt x="35394" y="0"/>
                </a:moveTo>
                <a:lnTo>
                  <a:pt x="0" y="20434"/>
                </a:lnTo>
                <a:lnTo>
                  <a:pt x="0" y="61290"/>
                </a:lnTo>
                <a:lnTo>
                  <a:pt x="35394" y="81724"/>
                </a:lnTo>
                <a:lnTo>
                  <a:pt x="70789" y="61290"/>
                </a:lnTo>
                <a:lnTo>
                  <a:pt x="70789" y="20434"/>
                </a:lnTo>
                <a:lnTo>
                  <a:pt x="35394" y="0"/>
                </a:lnTo>
                <a:close/>
              </a:path>
            </a:pathLst>
          </a:custGeom>
          <a:solidFill>
            <a:srgbClr val="0041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77"/>
          <p:cNvSpPr/>
          <p:nvPr/>
        </p:nvSpPr>
        <p:spPr>
          <a:xfrm>
            <a:off x="4526245" y="4963958"/>
            <a:ext cx="120758" cy="70046"/>
          </a:xfrm>
          <a:custGeom>
            <a:avLst/>
            <a:gdLst/>
            <a:ahLst/>
            <a:cxnLst/>
            <a:rect l="l" t="t" r="r" b="b"/>
            <a:pathLst>
              <a:path w="71120" h="81914">
                <a:moveTo>
                  <a:pt x="35394" y="0"/>
                </a:moveTo>
                <a:lnTo>
                  <a:pt x="53086" y="10210"/>
                </a:lnTo>
                <a:lnTo>
                  <a:pt x="70789" y="20434"/>
                </a:lnTo>
                <a:lnTo>
                  <a:pt x="70789" y="40855"/>
                </a:lnTo>
                <a:lnTo>
                  <a:pt x="70789" y="61290"/>
                </a:lnTo>
                <a:lnTo>
                  <a:pt x="53086" y="71501"/>
                </a:lnTo>
                <a:lnTo>
                  <a:pt x="35394" y="81724"/>
                </a:lnTo>
                <a:lnTo>
                  <a:pt x="17703" y="71501"/>
                </a:lnTo>
                <a:lnTo>
                  <a:pt x="0" y="61290"/>
                </a:lnTo>
                <a:lnTo>
                  <a:pt x="0" y="40855"/>
                </a:lnTo>
                <a:lnTo>
                  <a:pt x="0" y="20434"/>
                </a:lnTo>
                <a:lnTo>
                  <a:pt x="17703" y="10210"/>
                </a:lnTo>
                <a:lnTo>
                  <a:pt x="35394" y="0"/>
                </a:lnTo>
                <a:close/>
              </a:path>
            </a:pathLst>
          </a:custGeom>
          <a:ln w="154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80"/>
          <p:cNvSpPr/>
          <p:nvPr/>
        </p:nvSpPr>
        <p:spPr>
          <a:xfrm>
            <a:off x="1115617" y="4346232"/>
            <a:ext cx="6048672" cy="463716"/>
          </a:xfrm>
          <a:custGeom>
            <a:avLst/>
            <a:gdLst/>
            <a:ahLst/>
            <a:cxnLst/>
            <a:rect l="l" t="t" r="r" b="b"/>
            <a:pathLst>
              <a:path w="2418715" h="542289">
                <a:moveTo>
                  <a:pt x="2418448" y="0"/>
                </a:moveTo>
                <a:lnTo>
                  <a:pt x="2271128" y="542175"/>
                </a:lnTo>
                <a:lnTo>
                  <a:pt x="647" y="542175"/>
                </a:lnTo>
                <a:lnTo>
                  <a:pt x="0" y="294589"/>
                </a:lnTo>
              </a:path>
            </a:pathLst>
          </a:custGeom>
          <a:ln w="76200">
            <a:solidFill>
              <a:srgbClr val="ED1C2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78"/>
          <p:cNvSpPr/>
          <p:nvPr/>
        </p:nvSpPr>
        <p:spPr>
          <a:xfrm>
            <a:off x="3918339" y="4340518"/>
            <a:ext cx="632949" cy="613170"/>
          </a:xfrm>
          <a:custGeom>
            <a:avLst/>
            <a:gdLst/>
            <a:ahLst/>
            <a:cxnLst/>
            <a:rect l="l" t="t" r="r" b="b"/>
            <a:pathLst>
              <a:path w="215900" h="448310">
                <a:moveTo>
                  <a:pt x="215455" y="4477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81"/>
          <p:cNvSpPr txBox="1"/>
          <p:nvPr/>
        </p:nvSpPr>
        <p:spPr>
          <a:xfrm>
            <a:off x="598817" y="1347822"/>
            <a:ext cx="195695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4344" indent="-9525" algn="ctr">
              <a:lnSpc>
                <a:spcPts val="1200"/>
              </a:lnSpc>
            </a:pPr>
            <a:r>
              <a:rPr sz="1400" b="1" spc="9" dirty="0">
                <a:solidFill>
                  <a:schemeClr val="bg1"/>
                </a:solidFill>
                <a:cs typeface="Arial"/>
              </a:rPr>
              <a:t>Postgraduate  doctoral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study</a:t>
            </a:r>
            <a:r>
              <a:rPr sz="1400" b="1" spc="-43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programme 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in Electrical</a:t>
            </a:r>
            <a:r>
              <a:rPr sz="1400" b="1" spc="-17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Engineering</a:t>
            </a:r>
          </a:p>
        </p:txBody>
      </p:sp>
      <p:sp>
        <p:nvSpPr>
          <p:cNvPr id="57" name="object 83"/>
          <p:cNvSpPr txBox="1"/>
          <p:nvPr/>
        </p:nvSpPr>
        <p:spPr>
          <a:xfrm>
            <a:off x="4093808" y="1648157"/>
            <a:ext cx="1912731" cy="772731"/>
          </a:xfrm>
          <a:prstGeom prst="rect">
            <a:avLst/>
          </a:prstGeom>
        </p:spPr>
        <p:txBody>
          <a:bodyPr vert="horz" wrap="square" lIns="0" tIns="3258" rIns="0" bIns="0" rtlCol="0">
            <a:spAutoFit/>
          </a:bodyPr>
          <a:lstStyle/>
          <a:p>
            <a:pPr marL="10317" marR="4344" algn="ctr">
              <a:lnSpc>
                <a:spcPts val="1200"/>
              </a:lnSpc>
              <a:spcBef>
                <a:spcPts val="26"/>
              </a:spcBef>
            </a:pPr>
            <a:r>
              <a:rPr sz="1400" b="1" spc="9" dirty="0">
                <a:solidFill>
                  <a:schemeClr val="bg1"/>
                </a:solidFill>
                <a:cs typeface="Arial"/>
              </a:rPr>
              <a:t>Postgraduate</a:t>
            </a:r>
            <a:r>
              <a:rPr sz="1400" b="1" spc="-56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specialist  study </a:t>
            </a:r>
            <a:r>
              <a:rPr sz="1400" b="1" spc="9" dirty="0" err="1">
                <a:solidFill>
                  <a:schemeClr val="bg1"/>
                </a:solidFill>
                <a:cs typeface="Arial"/>
              </a:rPr>
              <a:t>programme</a:t>
            </a:r>
            <a:r>
              <a:rPr sz="1400" b="1" spc="-38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in</a:t>
            </a:r>
          </a:p>
          <a:p>
            <a:pPr marL="184073" marR="189503" algn="ctr">
              <a:lnSpc>
                <a:spcPts val="1200"/>
              </a:lnSpc>
              <a:spcBef>
                <a:spcPts val="47"/>
              </a:spcBef>
            </a:pPr>
            <a:r>
              <a:rPr sz="1400" b="1" spc="9" dirty="0">
                <a:solidFill>
                  <a:schemeClr val="bg1"/>
                </a:solidFill>
                <a:cs typeface="Arial"/>
              </a:rPr>
              <a:t>Advanced 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Communication  </a:t>
            </a:r>
            <a:r>
              <a:rPr sz="1400" b="1" spc="-4" dirty="0">
                <a:solidFill>
                  <a:schemeClr val="bg1"/>
                </a:solidFill>
                <a:cs typeface="Arial"/>
              </a:rPr>
              <a:t>Technologies</a:t>
            </a:r>
          </a:p>
        </p:txBody>
      </p:sp>
      <p:sp>
        <p:nvSpPr>
          <p:cNvPr id="58" name="object 84"/>
          <p:cNvSpPr txBox="1"/>
          <p:nvPr/>
        </p:nvSpPr>
        <p:spPr>
          <a:xfrm>
            <a:off x="6732240" y="1739561"/>
            <a:ext cx="191273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36" marR="4344" indent="-79819">
              <a:lnSpc>
                <a:spcPts val="1200"/>
              </a:lnSpc>
            </a:pPr>
            <a:r>
              <a:rPr sz="1400" b="1" spc="9" dirty="0">
                <a:solidFill>
                  <a:schemeClr val="bg1"/>
                </a:solidFill>
                <a:cs typeface="Arial"/>
              </a:rPr>
              <a:t>Postgraduate</a:t>
            </a:r>
            <a:r>
              <a:rPr sz="1400" b="1" spc="-47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specialist  study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programme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in 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Process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Computing</a:t>
            </a:r>
            <a:endParaRPr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9" name="object 85"/>
          <p:cNvSpPr txBox="1"/>
          <p:nvPr/>
        </p:nvSpPr>
        <p:spPr>
          <a:xfrm>
            <a:off x="85392" y="3356992"/>
            <a:ext cx="1966328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480" marR="212309" indent="-23349" algn="ctr">
              <a:lnSpc>
                <a:spcPts val="1200"/>
              </a:lnSpc>
            </a:pPr>
            <a:r>
              <a:rPr sz="1400" b="1" spc="9" dirty="0">
                <a:solidFill>
                  <a:srgbClr val="231F20"/>
                </a:solidFill>
                <a:cs typeface="Arial"/>
              </a:rPr>
              <a:t>Graduate </a:t>
            </a:r>
            <a:r>
              <a:rPr sz="1400" b="1" spc="9" dirty="0" smtClean="0">
                <a:solidFill>
                  <a:srgbClr val="231F20"/>
                </a:solidFill>
                <a:cs typeface="Arial"/>
              </a:rPr>
              <a:t>university</a:t>
            </a:r>
            <a:r>
              <a:rPr sz="1400" b="1" spc="-68" dirty="0" smtClean="0">
                <a:solidFill>
                  <a:srgbClr val="231F20"/>
                </a:solidFill>
                <a:cs typeface="Arial"/>
              </a:rPr>
              <a:t> </a:t>
            </a:r>
            <a:r>
              <a:rPr lang="hr-HR" sz="1400" b="1" spc="4" dirty="0" smtClean="0">
                <a:solidFill>
                  <a:srgbClr val="231F20"/>
                </a:solidFill>
                <a:cs typeface="Arial"/>
              </a:rPr>
              <a:t>SP </a:t>
            </a:r>
            <a:r>
              <a:rPr sz="1400" b="1" spc="4" dirty="0" smtClean="0">
                <a:solidFill>
                  <a:srgbClr val="231F20"/>
                </a:solidFill>
                <a:cs typeface="Arial"/>
              </a:rPr>
              <a:t>in</a:t>
            </a:r>
            <a:r>
              <a:rPr lang="hr-HR" sz="1400" dirty="0">
                <a:cs typeface="Arial"/>
              </a:rPr>
              <a:t> </a:t>
            </a:r>
            <a:r>
              <a:rPr sz="1400" b="1" spc="4" dirty="0" smtClean="0">
                <a:solidFill>
                  <a:srgbClr val="231F20"/>
                </a:solidFill>
                <a:cs typeface="Arial"/>
              </a:rPr>
              <a:t>Computer</a:t>
            </a:r>
            <a:r>
              <a:rPr sz="1400" b="1" spc="-43" dirty="0" smtClean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9" dirty="0" err="1" smtClean="0">
                <a:solidFill>
                  <a:srgbClr val="231F20"/>
                </a:solidFill>
                <a:cs typeface="Arial"/>
              </a:rPr>
              <a:t>Eng</a:t>
            </a:r>
            <a:endParaRPr lang="hr-HR" sz="1400" b="1" spc="9" dirty="0" smtClean="0">
              <a:solidFill>
                <a:srgbClr val="231F20"/>
              </a:solidFill>
              <a:cs typeface="Arial"/>
            </a:endParaRPr>
          </a:p>
          <a:p>
            <a:pPr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Computer Eng</a:t>
            </a:r>
          </a:p>
          <a:p>
            <a:pPr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Software Eng</a:t>
            </a:r>
          </a:p>
          <a:p>
            <a:pPr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Robotics &amp; AI</a:t>
            </a:r>
          </a:p>
          <a:p>
            <a:pPr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Inf &amp; data science</a:t>
            </a:r>
            <a:endParaRPr lang="hr-HR" sz="1400" b="1" spc="9" dirty="0">
              <a:solidFill>
                <a:srgbClr val="00B050"/>
              </a:solidFill>
              <a:cs typeface="Arial"/>
            </a:endParaRPr>
          </a:p>
          <a:p>
            <a:pPr algn="ctr">
              <a:lnSpc>
                <a:spcPts val="1200"/>
              </a:lnSpc>
            </a:pPr>
            <a:endParaRPr sz="1400" b="1" spc="9" dirty="0">
              <a:solidFill>
                <a:srgbClr val="231F20"/>
              </a:solidFill>
              <a:cs typeface="Arial"/>
            </a:endParaRPr>
          </a:p>
        </p:txBody>
      </p:sp>
      <p:sp>
        <p:nvSpPr>
          <p:cNvPr id="60" name="object 89"/>
          <p:cNvSpPr txBox="1"/>
          <p:nvPr/>
        </p:nvSpPr>
        <p:spPr>
          <a:xfrm>
            <a:off x="467780" y="5238254"/>
            <a:ext cx="20324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534" marR="197648" indent="1086" algn="ctr">
              <a:lnSpc>
                <a:spcPts val="1200"/>
              </a:lnSpc>
            </a:pPr>
            <a:r>
              <a:rPr sz="1400" b="1" spc="4" dirty="0">
                <a:solidFill>
                  <a:srgbClr val="231F20"/>
                </a:solidFill>
                <a:cs typeface="Arial"/>
              </a:rPr>
              <a:t>Undergraduate  </a:t>
            </a:r>
            <a:r>
              <a:rPr sz="1400" b="1" spc="-9" dirty="0">
                <a:solidFill>
                  <a:srgbClr val="231F20"/>
                </a:solidFill>
                <a:cs typeface="Arial"/>
              </a:rPr>
              <a:t>university</a:t>
            </a:r>
            <a:r>
              <a:rPr sz="1400" b="1" spc="-73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-9" dirty="0">
                <a:solidFill>
                  <a:srgbClr val="231F20"/>
                </a:solidFill>
                <a:cs typeface="Arial"/>
              </a:rPr>
              <a:t>study  </a:t>
            </a:r>
            <a:r>
              <a:rPr sz="1400" b="1" spc="-9" dirty="0" err="1">
                <a:solidFill>
                  <a:srgbClr val="231F20"/>
                </a:solidFill>
                <a:cs typeface="Arial"/>
              </a:rPr>
              <a:t>programme</a:t>
            </a:r>
            <a:endParaRPr sz="1400" b="1" spc="-9" dirty="0">
              <a:solidFill>
                <a:srgbClr val="231F20"/>
              </a:solidFill>
              <a:cs typeface="Arial"/>
            </a:endParaRPr>
          </a:p>
          <a:p>
            <a:pPr algn="ctr">
              <a:lnSpc>
                <a:spcPts val="1200"/>
              </a:lnSpc>
            </a:pPr>
            <a:r>
              <a:rPr sz="1400" b="1" spc="4" dirty="0">
                <a:solidFill>
                  <a:srgbClr val="231F20"/>
                </a:solidFill>
                <a:cs typeface="Arial"/>
              </a:rPr>
              <a:t>in Computer</a:t>
            </a:r>
            <a:r>
              <a:rPr sz="1400" b="1" spc="-34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Engineering</a:t>
            </a:r>
            <a:endParaRPr sz="1400" dirty="0">
              <a:cs typeface="Arial"/>
            </a:endParaRPr>
          </a:p>
        </p:txBody>
      </p:sp>
      <p:sp>
        <p:nvSpPr>
          <p:cNvPr id="61" name="object 90"/>
          <p:cNvSpPr txBox="1"/>
          <p:nvPr/>
        </p:nvSpPr>
        <p:spPr>
          <a:xfrm>
            <a:off x="3037068" y="5347232"/>
            <a:ext cx="21316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512" marR="77647" indent="-543" algn="ctr">
              <a:lnSpc>
                <a:spcPts val="1200"/>
              </a:lnSpc>
            </a:pPr>
            <a:r>
              <a:rPr sz="1400" b="1" spc="4" dirty="0">
                <a:solidFill>
                  <a:srgbClr val="231F20"/>
                </a:solidFill>
                <a:cs typeface="Arial"/>
              </a:rPr>
              <a:t>Undergraduate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university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study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programme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in  Electrical</a:t>
            </a:r>
            <a:r>
              <a:rPr sz="1400" b="1" spc="-26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9" dirty="0" smtClean="0">
                <a:solidFill>
                  <a:srgbClr val="231F20"/>
                </a:solidFill>
                <a:cs typeface="Arial"/>
              </a:rPr>
              <a:t>Engineering</a:t>
            </a:r>
            <a:r>
              <a:rPr lang="hr-HR" sz="1400" b="1" spc="9" dirty="0" smtClean="0">
                <a:solidFill>
                  <a:srgbClr val="231F20"/>
                </a:solidFill>
                <a:cs typeface="Arial"/>
              </a:rPr>
              <a:t> and Information Technology</a:t>
            </a:r>
            <a:endParaRPr sz="1400" dirty="0">
              <a:cs typeface="Arial"/>
            </a:endParaRPr>
          </a:p>
        </p:txBody>
      </p:sp>
      <p:sp>
        <p:nvSpPr>
          <p:cNvPr id="62" name="object 82"/>
          <p:cNvSpPr txBox="1"/>
          <p:nvPr/>
        </p:nvSpPr>
        <p:spPr>
          <a:xfrm>
            <a:off x="655556" y="476672"/>
            <a:ext cx="681388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9429" marR="29321" algn="ctr">
              <a:lnSpc>
                <a:spcPts val="1200"/>
              </a:lnSpc>
              <a:spcBef>
                <a:spcPts val="308"/>
              </a:spcBef>
            </a:pPr>
            <a:r>
              <a:rPr sz="1400" b="1" spc="9" dirty="0">
                <a:solidFill>
                  <a:schemeClr val="bg1"/>
                </a:solidFill>
                <a:cs typeface="Arial"/>
              </a:rPr>
              <a:t>Postgraduate</a:t>
            </a:r>
            <a:r>
              <a:rPr sz="1400" b="1" spc="-56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specialist  study </a:t>
            </a:r>
            <a:r>
              <a:rPr sz="1400" b="1" spc="9" dirty="0" err="1">
                <a:solidFill>
                  <a:schemeClr val="bg1"/>
                </a:solidFill>
                <a:cs typeface="Arial"/>
              </a:rPr>
              <a:t>programme</a:t>
            </a:r>
            <a:r>
              <a:rPr sz="1400" b="1" spc="-38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in</a:t>
            </a:r>
            <a:r>
              <a:rPr lang="hr-HR" sz="1400" b="1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Electric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Power </a:t>
            </a:r>
            <a:r>
              <a:rPr sz="1400" b="1" spc="4" dirty="0">
                <a:solidFill>
                  <a:schemeClr val="bg1"/>
                </a:solidFill>
                <a:cs typeface="Arial"/>
              </a:rPr>
              <a:t>Networks  in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the Market</a:t>
            </a:r>
            <a:r>
              <a:rPr sz="1400" b="1" spc="-64" dirty="0">
                <a:solidFill>
                  <a:schemeClr val="bg1"/>
                </a:solidFill>
                <a:cs typeface="Arial"/>
              </a:rPr>
              <a:t> </a:t>
            </a:r>
            <a:r>
              <a:rPr sz="1400" b="1" spc="9" dirty="0">
                <a:solidFill>
                  <a:schemeClr val="bg1"/>
                </a:solidFill>
                <a:cs typeface="Arial"/>
              </a:rPr>
              <a:t>Environment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6879" y="251422"/>
            <a:ext cx="856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60"/>
            <a:r>
              <a:rPr lang="hr-HR" sz="2400" spc="9" dirty="0" err="1">
                <a:solidFill>
                  <a:srgbClr val="12447F"/>
                </a:solidFill>
                <a:cs typeface="Myriad Pro"/>
              </a:rPr>
              <a:t>Study</a:t>
            </a:r>
            <a:r>
              <a:rPr lang="hr-HR" sz="2400" spc="9" dirty="0">
                <a:solidFill>
                  <a:srgbClr val="12447F"/>
                </a:solidFill>
                <a:cs typeface="Myriad Pro"/>
              </a:rPr>
              <a:t> </a:t>
            </a:r>
            <a:r>
              <a:rPr lang="hr-HR" sz="2400" spc="9" dirty="0" err="1">
                <a:solidFill>
                  <a:srgbClr val="12447F"/>
                </a:solidFill>
                <a:cs typeface="Myriad Pro"/>
              </a:rPr>
              <a:t>programmes</a:t>
            </a:r>
            <a:endParaRPr lang="hr-HR" sz="2400" dirty="0">
              <a:solidFill>
                <a:srgbClr val="12447F"/>
              </a:solidFill>
              <a:cs typeface="Arno Pro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95606" y="2985666"/>
            <a:ext cx="2088232" cy="1574467"/>
            <a:chOff x="35497" y="3235455"/>
            <a:chExt cx="2088232" cy="1320559"/>
          </a:xfrm>
        </p:grpSpPr>
        <p:sp>
          <p:nvSpPr>
            <p:cNvPr id="65" name="object 14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0" y="386080"/>
                  </a:lnTo>
                  <a:lnTo>
                    <a:pt x="0" y="1158227"/>
                  </a:lnTo>
                  <a:lnTo>
                    <a:pt x="668705" y="1544294"/>
                  </a:lnTo>
                  <a:lnTo>
                    <a:pt x="1337411" y="1158227"/>
                  </a:lnTo>
                  <a:lnTo>
                    <a:pt x="1337411" y="386080"/>
                  </a:lnTo>
                  <a:lnTo>
                    <a:pt x="668705" y="0"/>
                  </a:lnTo>
                  <a:close/>
                </a:path>
              </a:pathLst>
            </a:custGeom>
            <a:solidFill>
              <a:srgbClr val="98B7D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6" name="object 15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1003058" y="193027"/>
                  </a:lnTo>
                  <a:lnTo>
                    <a:pt x="1337411" y="386080"/>
                  </a:lnTo>
                  <a:lnTo>
                    <a:pt x="1337411" y="772147"/>
                  </a:lnTo>
                  <a:lnTo>
                    <a:pt x="1337411" y="1158227"/>
                  </a:lnTo>
                  <a:lnTo>
                    <a:pt x="1003058" y="1351267"/>
                  </a:lnTo>
                  <a:lnTo>
                    <a:pt x="668705" y="1544294"/>
                  </a:lnTo>
                  <a:lnTo>
                    <a:pt x="334352" y="1351267"/>
                  </a:lnTo>
                  <a:lnTo>
                    <a:pt x="0" y="1158227"/>
                  </a:lnTo>
                  <a:lnTo>
                    <a:pt x="0" y="772147"/>
                  </a:lnTo>
                  <a:lnTo>
                    <a:pt x="0" y="386080"/>
                  </a:lnTo>
                  <a:lnTo>
                    <a:pt x="334352" y="193027"/>
                  </a:lnTo>
                  <a:lnTo>
                    <a:pt x="668705" y="0"/>
                  </a:lnTo>
                  <a:close/>
                </a:path>
              </a:pathLst>
            </a:custGeom>
            <a:ln w="30886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7" name="object 16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0" y="366928"/>
                  </a:lnTo>
                  <a:lnTo>
                    <a:pt x="0" y="1100797"/>
                  </a:lnTo>
                  <a:lnTo>
                    <a:pt x="635546" y="1467739"/>
                  </a:lnTo>
                  <a:lnTo>
                    <a:pt x="1271092" y="1100797"/>
                  </a:lnTo>
                  <a:lnTo>
                    <a:pt x="1271092" y="366928"/>
                  </a:lnTo>
                  <a:lnTo>
                    <a:pt x="635546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8" name="object 17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953325" y="183464"/>
                  </a:lnTo>
                  <a:lnTo>
                    <a:pt x="1271092" y="366928"/>
                  </a:lnTo>
                  <a:lnTo>
                    <a:pt x="1271092" y="733856"/>
                  </a:lnTo>
                  <a:lnTo>
                    <a:pt x="1271092" y="1100797"/>
                  </a:lnTo>
                  <a:lnTo>
                    <a:pt x="953325" y="1284262"/>
                  </a:lnTo>
                  <a:lnTo>
                    <a:pt x="635546" y="1467739"/>
                  </a:lnTo>
                  <a:lnTo>
                    <a:pt x="317766" y="1284262"/>
                  </a:lnTo>
                  <a:lnTo>
                    <a:pt x="0" y="1100797"/>
                  </a:lnTo>
                  <a:lnTo>
                    <a:pt x="0" y="733856"/>
                  </a:lnTo>
                  <a:lnTo>
                    <a:pt x="0" y="366928"/>
                  </a:lnTo>
                  <a:lnTo>
                    <a:pt x="317766" y="183464"/>
                  </a:lnTo>
                  <a:lnTo>
                    <a:pt x="635546" y="0"/>
                  </a:lnTo>
                  <a:close/>
                </a:path>
              </a:pathLst>
            </a:custGeom>
            <a:ln w="6172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63132" y="2968940"/>
            <a:ext cx="2088232" cy="1540180"/>
            <a:chOff x="35497" y="3235455"/>
            <a:chExt cx="2088232" cy="1320559"/>
          </a:xfrm>
        </p:grpSpPr>
        <p:sp>
          <p:nvSpPr>
            <p:cNvPr id="70" name="object 14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0" y="386080"/>
                  </a:lnTo>
                  <a:lnTo>
                    <a:pt x="0" y="1158227"/>
                  </a:lnTo>
                  <a:lnTo>
                    <a:pt x="668705" y="1544294"/>
                  </a:lnTo>
                  <a:lnTo>
                    <a:pt x="1337411" y="1158227"/>
                  </a:lnTo>
                  <a:lnTo>
                    <a:pt x="1337411" y="386080"/>
                  </a:lnTo>
                  <a:lnTo>
                    <a:pt x="668705" y="0"/>
                  </a:lnTo>
                  <a:close/>
                </a:path>
              </a:pathLst>
            </a:custGeom>
            <a:solidFill>
              <a:srgbClr val="98B7D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1" name="object 15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1003058" y="193027"/>
                  </a:lnTo>
                  <a:lnTo>
                    <a:pt x="1337411" y="386080"/>
                  </a:lnTo>
                  <a:lnTo>
                    <a:pt x="1337411" y="772147"/>
                  </a:lnTo>
                  <a:lnTo>
                    <a:pt x="1337411" y="1158227"/>
                  </a:lnTo>
                  <a:lnTo>
                    <a:pt x="1003058" y="1351267"/>
                  </a:lnTo>
                  <a:lnTo>
                    <a:pt x="668705" y="1544294"/>
                  </a:lnTo>
                  <a:lnTo>
                    <a:pt x="334352" y="1351267"/>
                  </a:lnTo>
                  <a:lnTo>
                    <a:pt x="0" y="1158227"/>
                  </a:lnTo>
                  <a:lnTo>
                    <a:pt x="0" y="772147"/>
                  </a:lnTo>
                  <a:lnTo>
                    <a:pt x="0" y="386080"/>
                  </a:lnTo>
                  <a:lnTo>
                    <a:pt x="334352" y="193027"/>
                  </a:lnTo>
                  <a:lnTo>
                    <a:pt x="668705" y="0"/>
                  </a:lnTo>
                  <a:close/>
                </a:path>
              </a:pathLst>
            </a:custGeom>
            <a:ln w="30886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2" name="object 16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0" y="366928"/>
                  </a:lnTo>
                  <a:lnTo>
                    <a:pt x="0" y="1100797"/>
                  </a:lnTo>
                  <a:lnTo>
                    <a:pt x="635546" y="1467739"/>
                  </a:lnTo>
                  <a:lnTo>
                    <a:pt x="1271092" y="1100797"/>
                  </a:lnTo>
                  <a:lnTo>
                    <a:pt x="1271092" y="366928"/>
                  </a:lnTo>
                  <a:lnTo>
                    <a:pt x="635546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3" name="object 17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953325" y="183464"/>
                  </a:lnTo>
                  <a:lnTo>
                    <a:pt x="1271092" y="366928"/>
                  </a:lnTo>
                  <a:lnTo>
                    <a:pt x="1271092" y="733856"/>
                  </a:lnTo>
                  <a:lnTo>
                    <a:pt x="1271092" y="1100797"/>
                  </a:lnTo>
                  <a:lnTo>
                    <a:pt x="953325" y="1284262"/>
                  </a:lnTo>
                  <a:lnTo>
                    <a:pt x="635546" y="1467739"/>
                  </a:lnTo>
                  <a:lnTo>
                    <a:pt x="317766" y="1284262"/>
                  </a:lnTo>
                  <a:lnTo>
                    <a:pt x="0" y="1100797"/>
                  </a:lnTo>
                  <a:lnTo>
                    <a:pt x="0" y="733856"/>
                  </a:lnTo>
                  <a:lnTo>
                    <a:pt x="0" y="366928"/>
                  </a:lnTo>
                  <a:lnTo>
                    <a:pt x="317766" y="183464"/>
                  </a:lnTo>
                  <a:lnTo>
                    <a:pt x="635546" y="0"/>
                  </a:lnTo>
                  <a:close/>
                </a:path>
              </a:pathLst>
            </a:custGeom>
            <a:ln w="6172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16039" y="3003657"/>
            <a:ext cx="2088232" cy="1580981"/>
            <a:chOff x="35497" y="3235455"/>
            <a:chExt cx="2088232" cy="1320559"/>
          </a:xfrm>
        </p:grpSpPr>
        <p:sp>
          <p:nvSpPr>
            <p:cNvPr id="75" name="object 14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0" y="386080"/>
                  </a:lnTo>
                  <a:lnTo>
                    <a:pt x="0" y="1158227"/>
                  </a:lnTo>
                  <a:lnTo>
                    <a:pt x="668705" y="1544294"/>
                  </a:lnTo>
                  <a:lnTo>
                    <a:pt x="1337411" y="1158227"/>
                  </a:lnTo>
                  <a:lnTo>
                    <a:pt x="1337411" y="386080"/>
                  </a:lnTo>
                  <a:lnTo>
                    <a:pt x="668705" y="0"/>
                  </a:lnTo>
                  <a:close/>
                </a:path>
              </a:pathLst>
            </a:custGeom>
            <a:solidFill>
              <a:srgbClr val="98B7D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6" name="object 15"/>
            <p:cNvSpPr/>
            <p:nvPr/>
          </p:nvSpPr>
          <p:spPr>
            <a:xfrm>
              <a:off x="35497" y="3235455"/>
              <a:ext cx="2088232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1003058" y="193027"/>
                  </a:lnTo>
                  <a:lnTo>
                    <a:pt x="1337411" y="386080"/>
                  </a:lnTo>
                  <a:lnTo>
                    <a:pt x="1337411" y="772147"/>
                  </a:lnTo>
                  <a:lnTo>
                    <a:pt x="1337411" y="1158227"/>
                  </a:lnTo>
                  <a:lnTo>
                    <a:pt x="1003058" y="1351267"/>
                  </a:lnTo>
                  <a:lnTo>
                    <a:pt x="668705" y="1544294"/>
                  </a:lnTo>
                  <a:lnTo>
                    <a:pt x="334352" y="1351267"/>
                  </a:lnTo>
                  <a:lnTo>
                    <a:pt x="0" y="1158227"/>
                  </a:lnTo>
                  <a:lnTo>
                    <a:pt x="0" y="772147"/>
                  </a:lnTo>
                  <a:lnTo>
                    <a:pt x="0" y="386080"/>
                  </a:lnTo>
                  <a:lnTo>
                    <a:pt x="334352" y="193027"/>
                  </a:lnTo>
                  <a:lnTo>
                    <a:pt x="668705" y="0"/>
                  </a:lnTo>
                  <a:close/>
                </a:path>
              </a:pathLst>
            </a:custGeom>
            <a:ln w="30886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7" name="object 16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0" y="366928"/>
                  </a:lnTo>
                  <a:lnTo>
                    <a:pt x="0" y="1100797"/>
                  </a:lnTo>
                  <a:lnTo>
                    <a:pt x="635546" y="1467739"/>
                  </a:lnTo>
                  <a:lnTo>
                    <a:pt x="1271092" y="1100797"/>
                  </a:lnTo>
                  <a:lnTo>
                    <a:pt x="1271092" y="366928"/>
                  </a:lnTo>
                  <a:lnTo>
                    <a:pt x="635546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8" name="object 17"/>
            <p:cNvSpPr/>
            <p:nvPr/>
          </p:nvSpPr>
          <p:spPr>
            <a:xfrm>
              <a:off x="91799" y="3268192"/>
              <a:ext cx="1984168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953325" y="183464"/>
                  </a:lnTo>
                  <a:lnTo>
                    <a:pt x="1271092" y="366928"/>
                  </a:lnTo>
                  <a:lnTo>
                    <a:pt x="1271092" y="733856"/>
                  </a:lnTo>
                  <a:lnTo>
                    <a:pt x="1271092" y="1100797"/>
                  </a:lnTo>
                  <a:lnTo>
                    <a:pt x="953325" y="1284262"/>
                  </a:lnTo>
                  <a:lnTo>
                    <a:pt x="635546" y="1467739"/>
                  </a:lnTo>
                  <a:lnTo>
                    <a:pt x="317766" y="1284262"/>
                  </a:lnTo>
                  <a:lnTo>
                    <a:pt x="0" y="1100797"/>
                  </a:lnTo>
                  <a:lnTo>
                    <a:pt x="0" y="733856"/>
                  </a:lnTo>
                  <a:lnTo>
                    <a:pt x="0" y="366928"/>
                  </a:lnTo>
                  <a:lnTo>
                    <a:pt x="317766" y="183464"/>
                  </a:lnTo>
                  <a:lnTo>
                    <a:pt x="635546" y="0"/>
                  </a:lnTo>
                  <a:close/>
                </a:path>
              </a:pathLst>
            </a:custGeom>
            <a:ln w="6172">
              <a:solidFill>
                <a:srgbClr val="004182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9" name="object 68"/>
          <p:cNvSpPr/>
          <p:nvPr/>
        </p:nvSpPr>
        <p:spPr>
          <a:xfrm rot="10800000">
            <a:off x="1547664" y="6407615"/>
            <a:ext cx="7308844" cy="48824"/>
          </a:xfrm>
          <a:custGeom>
            <a:avLst/>
            <a:gdLst/>
            <a:ahLst/>
            <a:cxnLst/>
            <a:rect l="l" t="t" r="r" b="b"/>
            <a:pathLst>
              <a:path w="2993390" h="80645">
                <a:moveTo>
                  <a:pt x="0" y="80175"/>
                </a:moveTo>
                <a:lnTo>
                  <a:pt x="0" y="0"/>
                </a:lnTo>
                <a:lnTo>
                  <a:pt x="2992424" y="12"/>
                </a:lnTo>
                <a:lnTo>
                  <a:pt x="2992805" y="78536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70"/>
          <p:cNvSpPr/>
          <p:nvPr/>
        </p:nvSpPr>
        <p:spPr>
          <a:xfrm>
            <a:off x="1547664" y="6266322"/>
            <a:ext cx="45719" cy="177401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49133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70"/>
          <p:cNvSpPr/>
          <p:nvPr/>
        </p:nvSpPr>
        <p:spPr>
          <a:xfrm>
            <a:off x="4046424" y="6257816"/>
            <a:ext cx="45719" cy="177401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49133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70"/>
          <p:cNvSpPr/>
          <p:nvPr/>
        </p:nvSpPr>
        <p:spPr>
          <a:xfrm>
            <a:off x="8846761" y="4294940"/>
            <a:ext cx="45719" cy="2128985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491337"/>
                </a:moveTo>
                <a:lnTo>
                  <a:pt x="0" y="0"/>
                </a:lnTo>
              </a:path>
            </a:pathLst>
          </a:custGeom>
          <a:ln w="76200">
            <a:solidFill>
              <a:srgbClr val="00418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46"/>
          <p:cNvSpPr/>
          <p:nvPr/>
        </p:nvSpPr>
        <p:spPr>
          <a:xfrm>
            <a:off x="5649292" y="4541247"/>
            <a:ext cx="1077125" cy="626614"/>
          </a:xfrm>
          <a:custGeom>
            <a:avLst/>
            <a:gdLst/>
            <a:ahLst/>
            <a:cxnLst/>
            <a:rect l="l" t="t" r="r" b="b"/>
            <a:pathLst>
              <a:path w="634365" h="732789">
                <a:moveTo>
                  <a:pt x="317144" y="0"/>
                </a:moveTo>
                <a:lnTo>
                  <a:pt x="0" y="183121"/>
                </a:lnTo>
                <a:lnTo>
                  <a:pt x="0" y="549325"/>
                </a:lnTo>
                <a:lnTo>
                  <a:pt x="317144" y="732434"/>
                </a:lnTo>
                <a:lnTo>
                  <a:pt x="634288" y="549325"/>
                </a:lnTo>
                <a:lnTo>
                  <a:pt x="634288" y="183121"/>
                </a:lnTo>
                <a:lnTo>
                  <a:pt x="317144" y="0"/>
                </a:lnTo>
                <a:close/>
              </a:path>
            </a:pathLst>
          </a:custGeom>
          <a:solidFill>
            <a:srgbClr val="EA90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47"/>
          <p:cNvSpPr/>
          <p:nvPr/>
        </p:nvSpPr>
        <p:spPr>
          <a:xfrm>
            <a:off x="5649292" y="4541247"/>
            <a:ext cx="1077125" cy="626614"/>
          </a:xfrm>
          <a:custGeom>
            <a:avLst/>
            <a:gdLst/>
            <a:ahLst/>
            <a:cxnLst/>
            <a:rect l="l" t="t" r="r" b="b"/>
            <a:pathLst>
              <a:path w="634365" h="732789">
                <a:moveTo>
                  <a:pt x="317144" y="0"/>
                </a:moveTo>
                <a:lnTo>
                  <a:pt x="475729" y="91541"/>
                </a:lnTo>
                <a:lnTo>
                  <a:pt x="634288" y="183121"/>
                </a:lnTo>
                <a:lnTo>
                  <a:pt x="634288" y="366217"/>
                </a:lnTo>
                <a:lnTo>
                  <a:pt x="634288" y="549325"/>
                </a:lnTo>
                <a:lnTo>
                  <a:pt x="475729" y="640880"/>
                </a:lnTo>
                <a:lnTo>
                  <a:pt x="317144" y="732434"/>
                </a:lnTo>
                <a:lnTo>
                  <a:pt x="158559" y="640880"/>
                </a:lnTo>
                <a:lnTo>
                  <a:pt x="0" y="549325"/>
                </a:lnTo>
                <a:lnTo>
                  <a:pt x="0" y="366217"/>
                </a:lnTo>
                <a:lnTo>
                  <a:pt x="0" y="183121"/>
                </a:lnTo>
                <a:lnTo>
                  <a:pt x="158559" y="91541"/>
                </a:lnTo>
                <a:lnTo>
                  <a:pt x="317144" y="0"/>
                </a:lnTo>
                <a:close/>
              </a:path>
            </a:pathLst>
          </a:custGeom>
          <a:ln w="30886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48"/>
          <p:cNvSpPr/>
          <p:nvPr/>
        </p:nvSpPr>
        <p:spPr>
          <a:xfrm>
            <a:off x="5675966" y="4556778"/>
            <a:ext cx="1024292" cy="595663"/>
          </a:xfrm>
          <a:custGeom>
            <a:avLst/>
            <a:gdLst/>
            <a:ahLst/>
            <a:cxnLst/>
            <a:rect l="l" t="t" r="r" b="b"/>
            <a:pathLst>
              <a:path w="603250" h="696595">
                <a:moveTo>
                  <a:pt x="301434" y="0"/>
                </a:moveTo>
                <a:lnTo>
                  <a:pt x="0" y="174028"/>
                </a:lnTo>
                <a:lnTo>
                  <a:pt x="0" y="522084"/>
                </a:lnTo>
                <a:lnTo>
                  <a:pt x="301434" y="696112"/>
                </a:lnTo>
                <a:lnTo>
                  <a:pt x="602856" y="522084"/>
                </a:lnTo>
                <a:lnTo>
                  <a:pt x="602856" y="174028"/>
                </a:lnTo>
                <a:lnTo>
                  <a:pt x="301434" y="0"/>
                </a:lnTo>
                <a:close/>
              </a:path>
            </a:pathLst>
          </a:custGeom>
          <a:solidFill>
            <a:srgbClr val="F8ABA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49"/>
          <p:cNvSpPr/>
          <p:nvPr/>
        </p:nvSpPr>
        <p:spPr>
          <a:xfrm>
            <a:off x="5675966" y="4556778"/>
            <a:ext cx="1024292" cy="595663"/>
          </a:xfrm>
          <a:custGeom>
            <a:avLst/>
            <a:gdLst/>
            <a:ahLst/>
            <a:cxnLst/>
            <a:rect l="l" t="t" r="r" b="b"/>
            <a:pathLst>
              <a:path w="603250" h="696595">
                <a:moveTo>
                  <a:pt x="301434" y="0"/>
                </a:moveTo>
                <a:lnTo>
                  <a:pt x="452145" y="87007"/>
                </a:lnTo>
                <a:lnTo>
                  <a:pt x="602856" y="174028"/>
                </a:lnTo>
                <a:lnTo>
                  <a:pt x="602856" y="348043"/>
                </a:lnTo>
                <a:lnTo>
                  <a:pt x="602856" y="522084"/>
                </a:lnTo>
                <a:lnTo>
                  <a:pt x="452145" y="609091"/>
                </a:lnTo>
                <a:lnTo>
                  <a:pt x="301434" y="696112"/>
                </a:lnTo>
                <a:lnTo>
                  <a:pt x="150723" y="609091"/>
                </a:lnTo>
                <a:lnTo>
                  <a:pt x="0" y="522084"/>
                </a:lnTo>
                <a:lnTo>
                  <a:pt x="0" y="348043"/>
                </a:lnTo>
                <a:lnTo>
                  <a:pt x="0" y="174028"/>
                </a:lnTo>
                <a:lnTo>
                  <a:pt x="150723" y="87007"/>
                </a:lnTo>
                <a:lnTo>
                  <a:pt x="301434" y="0"/>
                </a:lnTo>
                <a:close/>
              </a:path>
            </a:pathLst>
          </a:custGeom>
          <a:ln w="617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88"/>
          <p:cNvSpPr txBox="1"/>
          <p:nvPr/>
        </p:nvSpPr>
        <p:spPr>
          <a:xfrm>
            <a:off x="5682301" y="4673339"/>
            <a:ext cx="977931" cy="396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7" marR="4344" algn="ctr">
              <a:lnSpc>
                <a:spcPct val="92400"/>
              </a:lnSpc>
            </a:pPr>
            <a:r>
              <a:rPr lang="hr-HR" sz="1400" b="1" spc="4" dirty="0" smtClean="0">
                <a:solidFill>
                  <a:srgbClr val="231F20"/>
                </a:solidFill>
                <a:cs typeface="Arial"/>
              </a:rPr>
              <a:t>Differential</a:t>
            </a:r>
            <a:r>
              <a:rPr sz="1400" b="1" spc="4" dirty="0" smtClean="0">
                <a:solidFill>
                  <a:srgbClr val="231F20"/>
                </a:solidFill>
                <a:cs typeface="Arial"/>
              </a:rPr>
              <a:t> 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coursework</a:t>
            </a:r>
            <a:endParaRPr sz="1400" dirty="0">
              <a:cs typeface="Arial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281082" y="5301208"/>
            <a:ext cx="1692000" cy="1001928"/>
            <a:chOff x="5497247" y="5160049"/>
            <a:chExt cx="2271773" cy="1320559"/>
          </a:xfrm>
        </p:grpSpPr>
        <p:sp>
          <p:nvSpPr>
            <p:cNvPr id="92" name="object 42"/>
            <p:cNvSpPr/>
            <p:nvPr/>
          </p:nvSpPr>
          <p:spPr>
            <a:xfrm>
              <a:off x="5497247" y="5160049"/>
              <a:ext cx="2271773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0" y="386079"/>
                  </a:lnTo>
                  <a:lnTo>
                    <a:pt x="0" y="1158227"/>
                  </a:lnTo>
                  <a:lnTo>
                    <a:pt x="668705" y="1544281"/>
                  </a:lnTo>
                  <a:lnTo>
                    <a:pt x="1337411" y="1158227"/>
                  </a:lnTo>
                  <a:lnTo>
                    <a:pt x="1337411" y="386079"/>
                  </a:lnTo>
                  <a:lnTo>
                    <a:pt x="668705" y="0"/>
                  </a:lnTo>
                  <a:close/>
                </a:path>
              </a:pathLst>
            </a:custGeom>
            <a:solidFill>
              <a:srgbClr val="EA9078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93" name="object 43"/>
            <p:cNvSpPr/>
            <p:nvPr/>
          </p:nvSpPr>
          <p:spPr>
            <a:xfrm>
              <a:off x="5497247" y="5160049"/>
              <a:ext cx="2271773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1003071" y="193027"/>
                  </a:lnTo>
                  <a:lnTo>
                    <a:pt x="1337411" y="386079"/>
                  </a:lnTo>
                  <a:lnTo>
                    <a:pt x="1337411" y="772134"/>
                  </a:lnTo>
                  <a:lnTo>
                    <a:pt x="1337411" y="1158227"/>
                  </a:lnTo>
                  <a:lnTo>
                    <a:pt x="1003071" y="1351267"/>
                  </a:lnTo>
                  <a:lnTo>
                    <a:pt x="668705" y="1544281"/>
                  </a:lnTo>
                  <a:lnTo>
                    <a:pt x="334352" y="1351267"/>
                  </a:lnTo>
                  <a:lnTo>
                    <a:pt x="0" y="1158227"/>
                  </a:lnTo>
                  <a:lnTo>
                    <a:pt x="0" y="772134"/>
                  </a:lnTo>
                  <a:lnTo>
                    <a:pt x="0" y="386079"/>
                  </a:lnTo>
                  <a:lnTo>
                    <a:pt x="334352" y="193027"/>
                  </a:lnTo>
                  <a:lnTo>
                    <a:pt x="668705" y="0"/>
                  </a:lnTo>
                  <a:close/>
                </a:path>
              </a:pathLst>
            </a:custGeom>
            <a:ln w="30886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94" name="object 44"/>
            <p:cNvSpPr/>
            <p:nvPr/>
          </p:nvSpPr>
          <p:spPr>
            <a:xfrm>
              <a:off x="5553551" y="5192786"/>
              <a:ext cx="2158563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0" y="366928"/>
                  </a:lnTo>
                  <a:lnTo>
                    <a:pt x="0" y="1100797"/>
                  </a:lnTo>
                  <a:lnTo>
                    <a:pt x="635546" y="1467726"/>
                  </a:lnTo>
                  <a:lnTo>
                    <a:pt x="1271092" y="1100797"/>
                  </a:lnTo>
                  <a:lnTo>
                    <a:pt x="1271092" y="366928"/>
                  </a:lnTo>
                  <a:lnTo>
                    <a:pt x="63554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95" name="object 45"/>
            <p:cNvSpPr/>
            <p:nvPr/>
          </p:nvSpPr>
          <p:spPr>
            <a:xfrm>
              <a:off x="5553551" y="5192786"/>
              <a:ext cx="2158563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953325" y="183464"/>
                  </a:lnTo>
                  <a:lnTo>
                    <a:pt x="1271092" y="366928"/>
                  </a:lnTo>
                  <a:lnTo>
                    <a:pt x="1271092" y="733856"/>
                  </a:lnTo>
                  <a:lnTo>
                    <a:pt x="1271092" y="1100797"/>
                  </a:lnTo>
                  <a:lnTo>
                    <a:pt x="953325" y="1284262"/>
                  </a:lnTo>
                  <a:lnTo>
                    <a:pt x="635546" y="1467726"/>
                  </a:lnTo>
                  <a:lnTo>
                    <a:pt x="317779" y="1284262"/>
                  </a:lnTo>
                  <a:lnTo>
                    <a:pt x="0" y="1100797"/>
                  </a:lnTo>
                  <a:lnTo>
                    <a:pt x="0" y="733856"/>
                  </a:lnTo>
                  <a:lnTo>
                    <a:pt x="0" y="366928"/>
                  </a:lnTo>
                  <a:lnTo>
                    <a:pt x="317779" y="183464"/>
                  </a:lnTo>
                  <a:lnTo>
                    <a:pt x="635546" y="0"/>
                  </a:lnTo>
                  <a:close/>
                </a:path>
              </a:pathLst>
            </a:custGeom>
            <a:ln w="6172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96" name="object 91"/>
            <p:cNvSpPr txBox="1"/>
            <p:nvPr/>
          </p:nvSpPr>
          <p:spPr>
            <a:xfrm>
              <a:off x="5737022" y="5494376"/>
              <a:ext cx="1793051" cy="8113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4344" algn="ctr">
                <a:lnSpc>
                  <a:spcPts val="1200"/>
                </a:lnSpc>
              </a:pPr>
              <a:r>
                <a:rPr sz="1100" b="1" spc="9" dirty="0">
                  <a:solidFill>
                    <a:srgbClr val="231F20"/>
                  </a:solidFill>
                  <a:cs typeface="Arial"/>
                </a:rPr>
                <a:t>Professional </a:t>
              </a:r>
              <a:r>
                <a:rPr sz="1100" b="1" spc="4" dirty="0">
                  <a:solidFill>
                    <a:srgbClr val="231F20"/>
                  </a:solidFill>
                  <a:cs typeface="Arial"/>
                </a:rPr>
                <a:t>study  </a:t>
              </a:r>
              <a:r>
                <a:rPr sz="1100" b="1" spc="9" dirty="0">
                  <a:solidFill>
                    <a:srgbClr val="231F20"/>
                  </a:solidFill>
                  <a:cs typeface="Arial"/>
                </a:rPr>
                <a:t>programme </a:t>
              </a:r>
              <a:r>
                <a:rPr sz="1100" b="1" spc="4" dirty="0">
                  <a:solidFill>
                    <a:srgbClr val="231F20"/>
                  </a:solidFill>
                  <a:cs typeface="Arial"/>
                </a:rPr>
                <a:t>in  Electrical</a:t>
              </a:r>
              <a:r>
                <a:rPr sz="1100" b="1" spc="-26" dirty="0">
                  <a:solidFill>
                    <a:srgbClr val="231F20"/>
                  </a:solidFill>
                  <a:cs typeface="Arial"/>
                </a:rPr>
                <a:t> </a:t>
              </a:r>
              <a:r>
                <a:rPr sz="1100" b="1" spc="9" dirty="0">
                  <a:solidFill>
                    <a:srgbClr val="231F20"/>
                  </a:solidFill>
                  <a:cs typeface="Arial"/>
                </a:rPr>
                <a:t>Engineering</a:t>
              </a:r>
            </a:p>
          </p:txBody>
        </p:sp>
      </p:grpSp>
      <p:sp>
        <p:nvSpPr>
          <p:cNvPr id="97" name="object 86"/>
          <p:cNvSpPr txBox="1"/>
          <p:nvPr/>
        </p:nvSpPr>
        <p:spPr>
          <a:xfrm>
            <a:off x="2363701" y="3356992"/>
            <a:ext cx="192026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18" marR="193304" indent="-23349" algn="ctr">
              <a:lnSpc>
                <a:spcPts val="1200"/>
              </a:lnSpc>
            </a:pPr>
            <a:r>
              <a:rPr sz="1400" b="1" spc="-9" dirty="0">
                <a:solidFill>
                  <a:srgbClr val="231F20"/>
                </a:solidFill>
                <a:cs typeface="Arial"/>
              </a:rPr>
              <a:t>Graduate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university</a:t>
            </a:r>
            <a:r>
              <a:rPr sz="1400" b="1" spc="-68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study  </a:t>
            </a:r>
            <a:r>
              <a:rPr sz="1400" b="1" spc="9" dirty="0" err="1" smtClean="0">
                <a:solidFill>
                  <a:srgbClr val="231F20"/>
                </a:solidFill>
                <a:cs typeface="Arial"/>
              </a:rPr>
              <a:t>programme</a:t>
            </a:r>
            <a:endParaRPr lang="hr-HR" sz="1400" b="1" spc="9" dirty="0" smtClean="0">
              <a:solidFill>
                <a:srgbClr val="231F20"/>
              </a:solidFill>
              <a:cs typeface="Arial"/>
            </a:endParaRPr>
          </a:p>
          <a:p>
            <a:pPr marL="250318" marR="193304" indent="-23349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231F20"/>
                </a:solidFill>
                <a:cs typeface="Arial"/>
              </a:rPr>
              <a:t>Communication&amp;IT (ICT)</a:t>
            </a:r>
          </a:p>
          <a:p>
            <a:pPr marL="250318" marR="193304" indent="-23349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Network tech</a:t>
            </a:r>
          </a:p>
          <a:p>
            <a:pPr marL="250318" marR="193304" indent="-23349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Comm tech</a:t>
            </a:r>
            <a:endParaRPr sz="1400" b="1" spc="9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98" name="object 87"/>
          <p:cNvSpPr txBox="1"/>
          <p:nvPr/>
        </p:nvSpPr>
        <p:spPr>
          <a:xfrm>
            <a:off x="4536172" y="3356992"/>
            <a:ext cx="21240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254" marR="194933" indent="-23349" algn="ctr">
              <a:lnSpc>
                <a:spcPts val="1200"/>
              </a:lnSpc>
            </a:pPr>
            <a:r>
              <a:rPr sz="1400" b="1" spc="-9" dirty="0">
                <a:solidFill>
                  <a:srgbClr val="231F20"/>
                </a:solidFill>
                <a:cs typeface="Arial"/>
              </a:rPr>
              <a:t>Graduate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university</a:t>
            </a:r>
            <a:r>
              <a:rPr sz="1400" b="1" spc="-68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study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programme</a:t>
            </a:r>
            <a:r>
              <a:rPr sz="1400" b="1" spc="-51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in</a:t>
            </a:r>
            <a:endParaRPr sz="1400" dirty="0">
              <a:cs typeface="Arial"/>
            </a:endParaRPr>
          </a:p>
          <a:p>
            <a:pPr marR="3801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231F20"/>
                </a:solidFill>
                <a:cs typeface="Arial"/>
              </a:rPr>
              <a:t>Power Engineering (PE)</a:t>
            </a:r>
          </a:p>
          <a:p>
            <a:pPr marR="3801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Power Systems, </a:t>
            </a:r>
          </a:p>
          <a:p>
            <a:pPr marR="3801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Sustainable PE</a:t>
            </a:r>
          </a:p>
          <a:p>
            <a:pPr marR="3801" algn="ctr">
              <a:lnSpc>
                <a:spcPts val="1200"/>
              </a:lnSpc>
            </a:pPr>
            <a:r>
              <a:rPr lang="hr-HR" sz="1400" b="1" spc="9" dirty="0" smtClean="0">
                <a:solidFill>
                  <a:srgbClr val="00B050"/>
                </a:solidFill>
                <a:cs typeface="Arial"/>
              </a:rPr>
              <a:t>Industrial PE </a:t>
            </a:r>
            <a:endParaRPr sz="1400" b="1" spc="9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99" name="object 87"/>
          <p:cNvSpPr txBox="1"/>
          <p:nvPr/>
        </p:nvSpPr>
        <p:spPr>
          <a:xfrm>
            <a:off x="6812566" y="3429000"/>
            <a:ext cx="21240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254" marR="194933" indent="-23349" algn="ctr">
              <a:lnSpc>
                <a:spcPts val="1200"/>
              </a:lnSpc>
            </a:pPr>
            <a:r>
              <a:rPr sz="1400" b="1" spc="-9" dirty="0">
                <a:solidFill>
                  <a:srgbClr val="231F20"/>
                </a:solidFill>
                <a:cs typeface="Arial"/>
              </a:rPr>
              <a:t>Graduate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university</a:t>
            </a:r>
            <a:r>
              <a:rPr sz="1400" b="1" spc="-68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study  </a:t>
            </a:r>
            <a:r>
              <a:rPr sz="1400" b="1" spc="9" dirty="0">
                <a:solidFill>
                  <a:srgbClr val="231F20"/>
                </a:solidFill>
                <a:cs typeface="Arial"/>
              </a:rPr>
              <a:t>programme</a:t>
            </a:r>
            <a:r>
              <a:rPr sz="1400" b="1" spc="-51" dirty="0">
                <a:solidFill>
                  <a:srgbClr val="231F20"/>
                </a:solidFill>
                <a:cs typeface="Arial"/>
              </a:rPr>
              <a:t> </a:t>
            </a:r>
            <a:r>
              <a:rPr sz="1400" b="1" spc="4" dirty="0">
                <a:solidFill>
                  <a:srgbClr val="231F20"/>
                </a:solidFill>
                <a:cs typeface="Arial"/>
              </a:rPr>
              <a:t>in</a:t>
            </a:r>
            <a:endParaRPr sz="1400" dirty="0">
              <a:cs typeface="Arial"/>
            </a:endParaRPr>
          </a:p>
          <a:p>
            <a:pPr marR="3801" algn="ctr">
              <a:lnSpc>
                <a:spcPts val="1200"/>
              </a:lnSpc>
            </a:pPr>
            <a:r>
              <a:rPr lang="hr-HR" sz="1400" b="1" spc="4" dirty="0" err="1">
                <a:solidFill>
                  <a:srgbClr val="00B050"/>
                </a:solidFill>
                <a:cs typeface="Arial"/>
              </a:rPr>
              <a:t>Automotive</a:t>
            </a:r>
            <a:r>
              <a:rPr lang="hr-HR" sz="1400" b="1" spc="4" dirty="0">
                <a:solidFill>
                  <a:srgbClr val="00B050"/>
                </a:solidFill>
                <a:cs typeface="Arial"/>
              </a:rPr>
              <a:t> </a:t>
            </a:r>
            <a:r>
              <a:rPr lang="hr-HR" sz="1400" b="1" spc="4" dirty="0" err="1">
                <a:solidFill>
                  <a:srgbClr val="00B050"/>
                </a:solidFill>
                <a:cs typeface="Arial"/>
              </a:rPr>
              <a:t>computing</a:t>
            </a:r>
            <a:endParaRPr lang="hr-HR" sz="1400" b="1" spc="4" dirty="0">
              <a:solidFill>
                <a:srgbClr val="00B050"/>
              </a:solidFill>
              <a:cs typeface="Arial"/>
            </a:endParaRPr>
          </a:p>
          <a:p>
            <a:pPr marR="3801" algn="ctr">
              <a:lnSpc>
                <a:spcPts val="1200"/>
              </a:lnSpc>
            </a:pPr>
            <a:r>
              <a:rPr lang="hr-HR" sz="1400" b="1" spc="4" dirty="0" err="1">
                <a:solidFill>
                  <a:srgbClr val="00B050"/>
                </a:solidFill>
                <a:cs typeface="Arial"/>
              </a:rPr>
              <a:t>and</a:t>
            </a:r>
            <a:r>
              <a:rPr lang="hr-HR" sz="1400" b="1" spc="4" dirty="0">
                <a:solidFill>
                  <a:srgbClr val="00B050"/>
                </a:solidFill>
                <a:cs typeface="Arial"/>
              </a:rPr>
              <a:t> </a:t>
            </a:r>
            <a:r>
              <a:rPr lang="hr-HR" sz="1400" b="1" spc="4" dirty="0" err="1">
                <a:solidFill>
                  <a:srgbClr val="00B050"/>
                </a:solidFill>
                <a:cs typeface="Arial"/>
              </a:rPr>
              <a:t>communications</a:t>
            </a:r>
            <a:endParaRPr sz="1400" b="1" spc="9" dirty="0">
              <a:solidFill>
                <a:srgbClr val="00B050"/>
              </a:solidFill>
              <a:cs typeface="Arial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017059" y="5307392"/>
            <a:ext cx="1692000" cy="1001928"/>
            <a:chOff x="5497247" y="5160049"/>
            <a:chExt cx="2271773" cy="1320559"/>
          </a:xfrm>
        </p:grpSpPr>
        <p:sp>
          <p:nvSpPr>
            <p:cNvPr id="101" name="object 42"/>
            <p:cNvSpPr/>
            <p:nvPr/>
          </p:nvSpPr>
          <p:spPr>
            <a:xfrm>
              <a:off x="5497247" y="5160049"/>
              <a:ext cx="2271773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0" y="386079"/>
                  </a:lnTo>
                  <a:lnTo>
                    <a:pt x="0" y="1158227"/>
                  </a:lnTo>
                  <a:lnTo>
                    <a:pt x="668705" y="1544281"/>
                  </a:lnTo>
                  <a:lnTo>
                    <a:pt x="1337411" y="1158227"/>
                  </a:lnTo>
                  <a:lnTo>
                    <a:pt x="1337411" y="386079"/>
                  </a:lnTo>
                  <a:lnTo>
                    <a:pt x="668705" y="0"/>
                  </a:lnTo>
                  <a:close/>
                </a:path>
              </a:pathLst>
            </a:custGeom>
            <a:solidFill>
              <a:srgbClr val="EA9078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02" name="object 43"/>
            <p:cNvSpPr/>
            <p:nvPr/>
          </p:nvSpPr>
          <p:spPr>
            <a:xfrm>
              <a:off x="5497247" y="5160049"/>
              <a:ext cx="2271773" cy="1320559"/>
            </a:xfrm>
            <a:custGeom>
              <a:avLst/>
              <a:gdLst/>
              <a:ahLst/>
              <a:cxnLst/>
              <a:rect l="l" t="t" r="r" b="b"/>
              <a:pathLst>
                <a:path w="1337945" h="1544320">
                  <a:moveTo>
                    <a:pt x="668705" y="0"/>
                  </a:moveTo>
                  <a:lnTo>
                    <a:pt x="1003071" y="193027"/>
                  </a:lnTo>
                  <a:lnTo>
                    <a:pt x="1337411" y="386079"/>
                  </a:lnTo>
                  <a:lnTo>
                    <a:pt x="1337411" y="772134"/>
                  </a:lnTo>
                  <a:lnTo>
                    <a:pt x="1337411" y="1158227"/>
                  </a:lnTo>
                  <a:lnTo>
                    <a:pt x="1003071" y="1351267"/>
                  </a:lnTo>
                  <a:lnTo>
                    <a:pt x="668705" y="1544281"/>
                  </a:lnTo>
                  <a:lnTo>
                    <a:pt x="334352" y="1351267"/>
                  </a:lnTo>
                  <a:lnTo>
                    <a:pt x="0" y="1158227"/>
                  </a:lnTo>
                  <a:lnTo>
                    <a:pt x="0" y="772134"/>
                  </a:lnTo>
                  <a:lnTo>
                    <a:pt x="0" y="386079"/>
                  </a:lnTo>
                  <a:lnTo>
                    <a:pt x="334352" y="193027"/>
                  </a:lnTo>
                  <a:lnTo>
                    <a:pt x="668705" y="0"/>
                  </a:lnTo>
                  <a:close/>
                </a:path>
              </a:pathLst>
            </a:custGeom>
            <a:ln w="30886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03" name="object 44"/>
            <p:cNvSpPr/>
            <p:nvPr/>
          </p:nvSpPr>
          <p:spPr>
            <a:xfrm>
              <a:off x="5553551" y="5192786"/>
              <a:ext cx="2158563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0" y="366928"/>
                  </a:lnTo>
                  <a:lnTo>
                    <a:pt x="0" y="1100797"/>
                  </a:lnTo>
                  <a:lnTo>
                    <a:pt x="635546" y="1467726"/>
                  </a:lnTo>
                  <a:lnTo>
                    <a:pt x="1271092" y="1100797"/>
                  </a:lnTo>
                  <a:lnTo>
                    <a:pt x="1271092" y="366928"/>
                  </a:lnTo>
                  <a:lnTo>
                    <a:pt x="635546" y="0"/>
                  </a:lnTo>
                  <a:close/>
                </a:path>
              </a:pathLst>
            </a:custGeom>
            <a:solidFill>
              <a:srgbClr val="F8ABAD"/>
            </a:solid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04" name="object 45"/>
            <p:cNvSpPr/>
            <p:nvPr/>
          </p:nvSpPr>
          <p:spPr>
            <a:xfrm>
              <a:off x="5553551" y="5192786"/>
              <a:ext cx="2158563" cy="1255400"/>
            </a:xfrm>
            <a:custGeom>
              <a:avLst/>
              <a:gdLst/>
              <a:ahLst/>
              <a:cxnLst/>
              <a:rect l="l" t="t" r="r" b="b"/>
              <a:pathLst>
                <a:path w="1271270" h="1468120">
                  <a:moveTo>
                    <a:pt x="635546" y="0"/>
                  </a:moveTo>
                  <a:lnTo>
                    <a:pt x="953325" y="183464"/>
                  </a:lnTo>
                  <a:lnTo>
                    <a:pt x="1271092" y="366928"/>
                  </a:lnTo>
                  <a:lnTo>
                    <a:pt x="1271092" y="733856"/>
                  </a:lnTo>
                  <a:lnTo>
                    <a:pt x="1271092" y="1100797"/>
                  </a:lnTo>
                  <a:lnTo>
                    <a:pt x="953325" y="1284262"/>
                  </a:lnTo>
                  <a:lnTo>
                    <a:pt x="635546" y="1467726"/>
                  </a:lnTo>
                  <a:lnTo>
                    <a:pt x="317779" y="1284262"/>
                  </a:lnTo>
                  <a:lnTo>
                    <a:pt x="0" y="1100797"/>
                  </a:lnTo>
                  <a:lnTo>
                    <a:pt x="0" y="733856"/>
                  </a:lnTo>
                  <a:lnTo>
                    <a:pt x="0" y="366928"/>
                  </a:lnTo>
                  <a:lnTo>
                    <a:pt x="317779" y="183464"/>
                  </a:lnTo>
                  <a:lnTo>
                    <a:pt x="635546" y="0"/>
                  </a:lnTo>
                  <a:close/>
                </a:path>
              </a:pathLst>
            </a:custGeom>
            <a:ln w="6172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05" name="object 91"/>
            <p:cNvSpPr txBox="1"/>
            <p:nvPr/>
          </p:nvSpPr>
          <p:spPr>
            <a:xfrm>
              <a:off x="5737023" y="5494376"/>
              <a:ext cx="1793051" cy="6084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4344" algn="ctr">
                <a:lnSpc>
                  <a:spcPts val="1200"/>
                </a:lnSpc>
              </a:pPr>
              <a:r>
                <a:rPr sz="1100" b="1" spc="9" dirty="0">
                  <a:solidFill>
                    <a:srgbClr val="231F20"/>
                  </a:solidFill>
                  <a:cs typeface="Arial"/>
                </a:rPr>
                <a:t>Professional </a:t>
              </a:r>
              <a:r>
                <a:rPr sz="1100" b="1" spc="4" dirty="0">
                  <a:solidFill>
                    <a:srgbClr val="231F20"/>
                  </a:solidFill>
                  <a:cs typeface="Arial"/>
                </a:rPr>
                <a:t>study  </a:t>
              </a:r>
              <a:r>
                <a:rPr sz="1100" b="1" spc="9" dirty="0">
                  <a:solidFill>
                    <a:srgbClr val="231F20"/>
                  </a:solidFill>
                  <a:cs typeface="Arial"/>
                </a:rPr>
                <a:t>programme </a:t>
              </a:r>
              <a:r>
                <a:rPr sz="1100" b="1" spc="4" dirty="0">
                  <a:solidFill>
                    <a:srgbClr val="231F20"/>
                  </a:solidFill>
                  <a:cs typeface="Arial"/>
                </a:rPr>
                <a:t>in </a:t>
              </a:r>
              <a:r>
                <a:rPr lang="hr-HR" sz="1100" b="1" spc="9" dirty="0" err="1">
                  <a:solidFill>
                    <a:srgbClr val="231F20"/>
                  </a:solidFill>
                  <a:cs typeface="Arial"/>
                </a:rPr>
                <a:t>Computing</a:t>
              </a:r>
              <a:endParaRPr sz="1100" b="1" spc="9" dirty="0">
                <a:solidFill>
                  <a:srgbClr val="231F20"/>
                </a:solidFill>
                <a:cs typeface="Arial"/>
              </a:endParaRPr>
            </a:p>
          </p:txBody>
        </p:sp>
      </p:grpSp>
      <p:sp>
        <p:nvSpPr>
          <p:cNvPr id="106" name="object 69"/>
          <p:cNvSpPr/>
          <p:nvPr/>
        </p:nvSpPr>
        <p:spPr>
          <a:xfrm>
            <a:off x="6714104" y="5017513"/>
            <a:ext cx="466932" cy="537354"/>
          </a:xfrm>
          <a:custGeom>
            <a:avLst/>
            <a:gdLst/>
            <a:ahLst/>
            <a:cxnLst/>
            <a:rect l="l" t="t" r="r" b="b"/>
            <a:pathLst>
              <a:path w="3175" h="248285">
                <a:moveTo>
                  <a:pt x="2717" y="247726"/>
                </a:moveTo>
                <a:lnTo>
                  <a:pt x="0" y="0"/>
                </a:lnTo>
              </a:path>
            </a:pathLst>
          </a:custGeom>
          <a:ln w="76200">
            <a:solidFill>
              <a:srgbClr val="ED1C2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69"/>
          <p:cNvSpPr/>
          <p:nvPr/>
        </p:nvSpPr>
        <p:spPr>
          <a:xfrm flipH="1">
            <a:off x="6160287" y="5157192"/>
            <a:ext cx="45719" cy="170177"/>
          </a:xfrm>
          <a:custGeom>
            <a:avLst/>
            <a:gdLst/>
            <a:ahLst/>
            <a:cxnLst/>
            <a:rect l="l" t="t" r="r" b="b"/>
            <a:pathLst>
              <a:path w="3175" h="248285">
                <a:moveTo>
                  <a:pt x="2717" y="247726"/>
                </a:moveTo>
                <a:lnTo>
                  <a:pt x="0" y="0"/>
                </a:lnTo>
              </a:path>
            </a:pathLst>
          </a:custGeom>
          <a:ln w="76200">
            <a:solidFill>
              <a:srgbClr val="ED1C2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0845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1745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</a:t>
            </a:r>
            <a:endParaRPr lang="hr-HR" b="1" dirty="0">
              <a:solidFill>
                <a:srgbClr val="12447F"/>
              </a:solidFill>
            </a:endParaRPr>
          </a:p>
          <a:p>
            <a:pPr algn="ctr"/>
            <a:r>
              <a:rPr lang="en-US" b="1" dirty="0">
                <a:solidFill>
                  <a:srgbClr val="12447F"/>
                </a:solidFill>
              </a:rPr>
              <a:t>FOR INTELLIGENT </a:t>
            </a:r>
            <a:r>
              <a:rPr lang="en-US" b="1" dirty="0" smtClean="0">
                <a:solidFill>
                  <a:srgbClr val="12447F"/>
                </a:solidFill>
              </a:rPr>
              <a:t>VEHICLES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385869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RESEARCH GROUP FOR ADVANCED (SMART) ENERGY TECHNOLOGIES AND </a:t>
            </a:r>
            <a:r>
              <a:rPr lang="en-US" b="1" dirty="0" smtClean="0">
                <a:solidFill>
                  <a:srgbClr val="00B050"/>
                </a:solidFill>
              </a:rPr>
              <a:t>SYSTEMS</a:t>
            </a:r>
            <a:endParaRPr lang="hr-HR" b="1" dirty="0" smtClean="0">
              <a:solidFill>
                <a:srgbClr val="00B050"/>
              </a:solidFill>
            </a:endParaRPr>
          </a:p>
          <a:p>
            <a:pPr algn="ctr"/>
            <a:r>
              <a:rPr lang="hr-HR" dirty="0" smtClean="0">
                <a:solidFill>
                  <a:srgbClr val="00B050"/>
                </a:solidFill>
              </a:rPr>
              <a:t>Šljivac, Klaić, Marić, Topić, Knežević, Fekete, </a:t>
            </a:r>
            <a:r>
              <a:rPr lang="hr-HR" dirty="0" smtClean="0">
                <a:solidFill>
                  <a:srgbClr val="00B050"/>
                </a:solidFill>
              </a:rPr>
              <a:t>Kljajić</a:t>
            </a:r>
            <a:r>
              <a:rPr lang="hr-HR" dirty="0" smtClean="0">
                <a:solidFill>
                  <a:srgbClr val="00B050"/>
                </a:solidFill>
              </a:rPr>
              <a:t>, </a:t>
            </a:r>
            <a:r>
              <a:rPr lang="hr-HR" dirty="0" smtClean="0">
                <a:solidFill>
                  <a:srgbClr val="00B050"/>
                </a:solidFill>
              </a:rPr>
              <a:t>Žnidarec, Primorac </a:t>
            </a:r>
            <a:r>
              <a:rPr lang="en-US" dirty="0">
                <a:solidFill>
                  <a:srgbClr val="00B050"/>
                </a:solidFill>
              </a:rPr>
              <a:t> </a:t>
            </a:r>
            <a:endParaRPr lang="hr-HR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87" y="3284984"/>
            <a:ext cx="3145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 </a:t>
            </a:r>
            <a:r>
              <a:rPr lang="hr-HR" b="1" dirty="0">
                <a:solidFill>
                  <a:srgbClr val="12447F"/>
                </a:solidFill>
              </a:rPr>
              <a:t>ADVANCED INDUSTRIAL </a:t>
            </a:r>
            <a:r>
              <a:rPr lang="hr-HR" b="1" dirty="0" smtClean="0">
                <a:solidFill>
                  <a:srgbClr val="12447F"/>
                </a:solidFill>
              </a:rPr>
              <a:t>SYSTEMS</a:t>
            </a:r>
          </a:p>
          <a:p>
            <a:pPr algn="ctr"/>
            <a:r>
              <a:rPr lang="hr-HR" dirty="0" smtClean="0">
                <a:solidFill>
                  <a:srgbClr val="00B050"/>
                </a:solidFill>
              </a:rPr>
              <a:t>Pelin, Brandis</a:t>
            </a:r>
            <a:endParaRPr lang="hr-HR" dirty="0">
              <a:solidFill>
                <a:srgbClr val="00B050"/>
              </a:solidFill>
              <a:cs typeface="Calibri"/>
            </a:endParaRPr>
          </a:p>
          <a:p>
            <a:pPr algn="ctr"/>
            <a:endParaRPr lang="hr-HR" b="1" dirty="0">
              <a:solidFill>
                <a:srgbClr val="1244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872" y="4468228"/>
            <a:ext cx="3613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 INFORMATION AND COMMUNICATION </a:t>
            </a:r>
            <a:r>
              <a:rPr lang="en-US" b="1" dirty="0" smtClean="0">
                <a:solidFill>
                  <a:srgbClr val="12447F"/>
                </a:solidFill>
              </a:rPr>
              <a:t>TECHNOLOGIES</a:t>
            </a:r>
            <a:endParaRPr lang="hr-HR" b="1" dirty="0" smtClean="0">
              <a:solidFill>
                <a:srgbClr val="12447F"/>
              </a:solidFill>
            </a:endParaRPr>
          </a:p>
          <a:p>
            <a:pPr algn="ctr"/>
            <a:r>
              <a:rPr lang="hr-HR" dirty="0" smtClean="0">
                <a:solidFill>
                  <a:srgbClr val="00B050"/>
                </a:solidFill>
              </a:rPr>
              <a:t>Žagar, Vranješ </a:t>
            </a:r>
            <a:r>
              <a:rPr lang="en-US" dirty="0">
                <a:solidFill>
                  <a:srgbClr val="00B050"/>
                </a:solidFill>
              </a:rPr>
              <a:t> </a:t>
            </a:r>
            <a:endParaRPr lang="hr-HR" dirty="0">
              <a:solidFill>
                <a:srgbClr val="00B050"/>
              </a:solidFill>
              <a:cs typeface="Calibri"/>
            </a:endParaRPr>
          </a:p>
          <a:p>
            <a:pPr algn="ctr"/>
            <a:endParaRPr lang="hr-HR" b="1" dirty="0">
              <a:solidFill>
                <a:srgbClr val="1244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78" y="820695"/>
            <a:ext cx="328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 INTELLIGENT SYSTEMS AND ROBOTICS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820695"/>
            <a:ext cx="390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 COMPUTER SCIENCE AND HUMAN-COMPUTER INTERACTION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8045" y="1959464"/>
            <a:ext cx="3505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 HIGH-PERFORMANCE COMPUTING AND DATA </a:t>
            </a:r>
            <a:r>
              <a:rPr lang="en-US" b="1" dirty="0" smtClean="0">
                <a:solidFill>
                  <a:srgbClr val="12447F"/>
                </a:solidFill>
              </a:rPr>
              <a:t>ANALYSIS</a:t>
            </a:r>
            <a:endParaRPr lang="hr-HR" b="1" dirty="0" smtClean="0">
              <a:solidFill>
                <a:srgbClr val="12447F"/>
              </a:solidFill>
            </a:endParaRPr>
          </a:p>
          <a:p>
            <a:pPr algn="ctr"/>
            <a:r>
              <a:rPr lang="hr-HR" dirty="0" smtClean="0">
                <a:solidFill>
                  <a:srgbClr val="00B050"/>
                </a:solidFill>
              </a:rPr>
              <a:t>Došen</a:t>
            </a:r>
            <a:endParaRPr lang="hr-HR" dirty="0">
              <a:solidFill>
                <a:srgbClr val="00B050"/>
              </a:solidFill>
              <a:cs typeface="Calibri"/>
            </a:endParaRPr>
          </a:p>
          <a:p>
            <a:pPr algn="ctr"/>
            <a:endParaRPr lang="en-US" b="1" dirty="0">
              <a:solidFill>
                <a:srgbClr val="1244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98" y="3284329"/>
            <a:ext cx="390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</a:t>
            </a:r>
            <a:r>
              <a:rPr lang="hr-HR" b="1" dirty="0">
                <a:solidFill>
                  <a:srgbClr val="12447F"/>
                </a:solidFill>
              </a:rPr>
              <a:t/>
            </a:r>
            <a:br>
              <a:rPr lang="hr-HR" b="1" dirty="0">
                <a:solidFill>
                  <a:srgbClr val="12447F"/>
                </a:solidFill>
              </a:rPr>
            </a:br>
            <a:r>
              <a:rPr lang="en-US" b="1" dirty="0">
                <a:solidFill>
                  <a:srgbClr val="12447F"/>
                </a:solidFill>
              </a:rPr>
              <a:t>COMPUTER </a:t>
            </a:r>
            <a:r>
              <a:rPr lang="en-US" b="1" dirty="0" smtClean="0">
                <a:solidFill>
                  <a:srgbClr val="12447F"/>
                </a:solidFill>
              </a:rPr>
              <a:t>ENGINEERING</a:t>
            </a:r>
            <a:endParaRPr lang="hr-HR" b="1" dirty="0" smtClean="0">
              <a:solidFill>
                <a:srgbClr val="12447F"/>
              </a:solidFill>
            </a:endParaRPr>
          </a:p>
          <a:p>
            <a:pPr algn="ctr"/>
            <a:r>
              <a:rPr lang="hr-HR" dirty="0" smtClean="0">
                <a:solidFill>
                  <a:srgbClr val="00B050"/>
                </a:solidFill>
              </a:rPr>
              <a:t>Keser</a:t>
            </a:r>
            <a:endParaRPr lang="hr-HR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205" y="4543477"/>
            <a:ext cx="350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</a:t>
            </a:r>
            <a:r>
              <a:rPr lang="hr-HR" b="1" dirty="0">
                <a:solidFill>
                  <a:srgbClr val="12447F"/>
                </a:solidFill>
              </a:rPr>
              <a:t/>
            </a:r>
            <a:br>
              <a:rPr lang="hr-HR" b="1" dirty="0">
                <a:solidFill>
                  <a:srgbClr val="12447F"/>
                </a:solidFill>
              </a:rPr>
            </a:br>
            <a:r>
              <a:rPr lang="en-US" b="1" dirty="0">
                <a:solidFill>
                  <a:srgbClr val="12447F"/>
                </a:solidFill>
              </a:rPr>
              <a:t>BIOMEDICAL ENGINEERING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8410" y="5461240"/>
            <a:ext cx="390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2447F"/>
                </a:solidFill>
              </a:rPr>
              <a:t>RESEARCH GROUP FOR ADVANCED TEACHING METHODS IN TECHNICAL SCIENCES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EB699FE-641C-4C58-B20B-69D563DF8071}"/>
              </a:ext>
            </a:extLst>
          </p:cNvPr>
          <p:cNvSpPr txBox="1"/>
          <p:nvPr/>
        </p:nvSpPr>
        <p:spPr>
          <a:xfrm>
            <a:off x="-258175" y="120435"/>
            <a:ext cx="940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algn="ctr"/>
            <a:r>
              <a:rPr lang="hr-HR" sz="3200" b="1" dirty="0">
                <a:solidFill>
                  <a:srgbClr val="12447F"/>
                </a:solidFill>
                <a:latin typeface="Calibri" panose="020F0502020204030204" pitchFamily="34" charset="0"/>
              </a:rPr>
              <a:t>RESEARCH GROUPS</a:t>
            </a:r>
          </a:p>
        </p:txBody>
      </p:sp>
    </p:spTree>
    <p:extLst>
      <p:ext uri="{BB962C8B-B14F-4D97-AF65-F5344CB8AC3E}">
        <p14:creationId xmlns:p14="http://schemas.microsoft.com/office/powerpoint/2010/main" val="88028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07504" y="1268220"/>
            <a:ext cx="90364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E3CE63-F60A-4CD7-AE38-F0A0AF8EE04A}"/>
              </a:ext>
            </a:extLst>
          </p:cNvPr>
          <p:cNvSpPr txBox="1"/>
          <p:nvPr/>
        </p:nvSpPr>
        <p:spPr>
          <a:xfrm>
            <a:off x="1207594" y="116632"/>
            <a:ext cx="7267324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solidFill>
                  <a:srgbClr val="12447F"/>
                </a:solidFill>
              </a:rPr>
              <a:t>FERIT </a:t>
            </a:r>
            <a:r>
              <a:rPr lang="pl-PL" sz="2400" b="1" dirty="0" smtClean="0">
                <a:solidFill>
                  <a:srgbClr val="12447F"/>
                </a:solidFill>
              </a:rPr>
              <a:t>Laboratory for Renewable Energy Sources</a:t>
            </a:r>
            <a:endParaRPr lang="pl-PL" sz="2400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59904" y="1405101"/>
            <a:ext cx="88840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B050"/>
                </a:solidFill>
                <a:cs typeface="Calibri"/>
              </a:rPr>
              <a:t>RESEARCH </a:t>
            </a:r>
            <a:r>
              <a:rPr lang="en-US" sz="2000" b="1" dirty="0">
                <a:solidFill>
                  <a:srgbClr val="00B050"/>
                </a:solidFill>
                <a:cs typeface="Calibri"/>
              </a:rPr>
              <a:t>GROUP FOR ADVANCED (SMART) ENERGY TECHNOLOGIES AND </a:t>
            </a:r>
            <a:r>
              <a:rPr lang="en-US" sz="2000" b="1" dirty="0" smtClean="0">
                <a:solidFill>
                  <a:srgbClr val="00B050"/>
                </a:solidFill>
                <a:cs typeface="Calibri"/>
              </a:rPr>
              <a:t>SYSTEMS</a:t>
            </a: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 and DEPARTMENT FOR POWER ENGINEERING, head: Šljivac</a:t>
            </a:r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r>
              <a:rPr lang="hr-HR" sz="2000" dirty="0" smtClean="0">
                <a:cs typeface="Calibri"/>
              </a:rPr>
              <a:t>Established in 2014 within </a:t>
            </a:r>
            <a:r>
              <a:rPr lang="hr-HR" sz="2000" dirty="0" smtClean="0">
                <a:solidFill>
                  <a:schemeClr val="tx2"/>
                </a:solidFill>
                <a:cs typeface="Calibri"/>
              </a:rPr>
              <a:t>IPA CBC Croatia Hungary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REGPHOSYS</a:t>
            </a:r>
            <a:r>
              <a:rPr lang="hr-HR" sz="2000" dirty="0" smtClean="0">
                <a:cs typeface="Calibri"/>
              </a:rPr>
              <a:t> project,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head Pelin</a:t>
            </a:r>
            <a:r>
              <a:rPr lang="hr-HR" sz="2000" dirty="0" smtClean="0">
                <a:cs typeface="Calibri"/>
              </a:rPr>
              <a:t> (2013-2014), </a:t>
            </a:r>
            <a:r>
              <a:rPr lang="hr-HR" sz="2000" dirty="0">
                <a:cs typeface="Calibri"/>
              </a:rPr>
              <a:t>partners: FERIT, Hungarian Academy </a:t>
            </a:r>
            <a:r>
              <a:rPr lang="hr-HR" sz="2000" dirty="0" smtClean="0">
                <a:cs typeface="Calibri"/>
              </a:rPr>
              <a:t>of0 </a:t>
            </a:r>
            <a:r>
              <a:rPr lang="hr-HR" sz="2000" dirty="0">
                <a:cs typeface="Calibri"/>
              </a:rPr>
              <a:t>Sciences, Kaposvar Univeristy - 10 kW power plant ETFOS1 (FERIT1</a:t>
            </a:r>
            <a:r>
              <a:rPr lang="hr-HR" sz="2000" dirty="0" smtClean="0">
                <a:cs typeface="Calibri"/>
              </a:rPr>
              <a:t>) and </a:t>
            </a:r>
            <a:r>
              <a:rPr lang="hr-HR" sz="2000" dirty="0">
                <a:cs typeface="Calibri"/>
              </a:rPr>
              <a:t>5 different PV techologies testing (</a:t>
            </a:r>
            <a:r>
              <a:rPr lang="hr-HR" sz="2000" dirty="0" smtClean="0">
                <a:cs typeface="Calibri"/>
              </a:rPr>
              <a:t>REGPHOSYS)</a:t>
            </a:r>
          </a:p>
          <a:p>
            <a:r>
              <a:rPr lang="hr-HR" sz="2000" dirty="0" smtClean="0">
                <a:solidFill>
                  <a:srgbClr val="00B050"/>
                </a:solidFill>
                <a:cs typeface="Calibri"/>
              </a:rPr>
              <a:t>On</a:t>
            </a:r>
            <a:r>
              <a:rPr lang="hr-HR" sz="2000" dirty="0">
                <a:solidFill>
                  <a:srgbClr val="00B050"/>
                </a:solidFill>
                <a:cs typeface="Calibri"/>
              </a:rPr>
              <a:t>-line research measurements data-base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(FERIT internal research project) </a:t>
            </a:r>
          </a:p>
          <a:p>
            <a:r>
              <a:rPr lang="hr-HR" sz="2000" dirty="0" smtClean="0">
                <a:solidFill>
                  <a:schemeClr val="tx2"/>
                </a:solidFill>
                <a:cs typeface="Calibri"/>
              </a:rPr>
              <a:t>Interreg CBC Croatia Hungary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RuRES</a:t>
            </a:r>
            <a:r>
              <a:rPr lang="hr-HR" sz="2000" dirty="0" smtClean="0">
                <a:cs typeface="Calibri"/>
              </a:rPr>
              <a:t> project (2017-2018),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head Topić</a:t>
            </a:r>
            <a:r>
              <a:rPr lang="hr-HR" sz="2000" dirty="0" smtClean="0">
                <a:cs typeface="Calibri"/>
              </a:rPr>
              <a:t>, partners: FERIT, Hungarian Academy fo Sciences, Kaposvar Univeristy, off-line rural PV system</a:t>
            </a:r>
          </a:p>
          <a:p>
            <a:r>
              <a:rPr lang="hr-HR" sz="2000" dirty="0" smtClean="0">
                <a:solidFill>
                  <a:schemeClr val="tx2"/>
                </a:solidFill>
                <a:cs typeface="Calibri"/>
              </a:rPr>
              <a:t>COST</a:t>
            </a:r>
            <a:r>
              <a:rPr lang="hr-HR" sz="2000" dirty="0" smtClean="0">
                <a:cs typeface="Calibri"/>
              </a:rPr>
              <a:t>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WECANet</a:t>
            </a:r>
            <a:r>
              <a:rPr lang="hr-HR" sz="2000" dirty="0" smtClean="0">
                <a:cs typeface="Calibri"/>
              </a:rPr>
              <a:t> project (2018-2022), a pan-European network on wave energy convertors and integration with over 30 countries and 50 partners</a:t>
            </a:r>
          </a:p>
          <a:p>
            <a:r>
              <a:rPr lang="hr-HR" sz="2000" dirty="0" smtClean="0">
                <a:cs typeface="Calibri"/>
              </a:rPr>
              <a:t>J.J. Strossmayer Univeristy of Osijek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Establishment of RES interdiciplinary   research group, partners: FERIT, SFSB</a:t>
            </a:r>
            <a:r>
              <a:rPr lang="hr-HR" sz="2000" dirty="0" smtClean="0">
                <a:cs typeface="Calibri"/>
              </a:rPr>
              <a:t>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(partners of RESCUE team)</a:t>
            </a:r>
          </a:p>
          <a:p>
            <a:r>
              <a:rPr lang="hr-HR" sz="2000" b="1" dirty="0">
                <a:solidFill>
                  <a:schemeClr val="tx2"/>
                </a:solidFill>
                <a:cs typeface="Calibri"/>
              </a:rPr>
              <a:t>Interreg IPA CBC Croatia Serbia </a:t>
            </a:r>
            <a:r>
              <a:rPr lang="hr-HR" sz="2000" b="1" dirty="0">
                <a:solidFill>
                  <a:srgbClr val="00B050"/>
                </a:solidFill>
                <a:cs typeface="Calibri"/>
              </a:rPr>
              <a:t>RESCUE</a:t>
            </a:r>
            <a:r>
              <a:rPr lang="hr-HR" sz="2000" b="1" dirty="0">
                <a:cs typeface="Calibri"/>
              </a:rPr>
              <a:t> (2019-2021</a:t>
            </a:r>
            <a:r>
              <a:rPr lang="hr-HR" sz="2000" b="1" dirty="0" smtClean="0">
                <a:cs typeface="Calibri"/>
              </a:rPr>
              <a:t>), partners: FERIT, SFSB, KBCO, FTN, KCV: </a:t>
            </a: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smart </a:t>
            </a:r>
            <a:r>
              <a:rPr lang="hr-HR" sz="2000" b="1" dirty="0">
                <a:solidFill>
                  <a:srgbClr val="00B050"/>
                </a:solidFill>
                <a:cs typeface="Calibri"/>
              </a:rPr>
              <a:t>FERIT </a:t>
            </a: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buildings </a:t>
            </a:r>
            <a:r>
              <a:rPr lang="hr-HR" sz="2000" b="1" dirty="0">
                <a:solidFill>
                  <a:srgbClr val="00B050"/>
                </a:solidFill>
                <a:cs typeface="Calibri"/>
              </a:rPr>
              <a:t>microgrid </a:t>
            </a: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development! </a:t>
            </a:r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cs typeface="Calibri"/>
            </a:endParaRPr>
          </a:p>
          <a:p>
            <a:endParaRPr lang="hr-HR" sz="2000" dirty="0" smtClean="0">
              <a:solidFill>
                <a:srgbClr val="00B050"/>
              </a:solidFill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7879" y="578297"/>
            <a:ext cx="29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tx2"/>
                </a:solidFill>
                <a:hlinkClick r:id="rId2"/>
              </a:rPr>
              <a:t>http://reslab.ferit.hr/</a:t>
            </a:r>
            <a:endParaRPr lang="hr-H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07504" y="1268220"/>
            <a:ext cx="90364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E3CE63-F60A-4CD7-AE38-F0A0AF8EE04A}"/>
              </a:ext>
            </a:extLst>
          </p:cNvPr>
          <p:cNvSpPr txBox="1"/>
          <p:nvPr/>
        </p:nvSpPr>
        <p:spPr>
          <a:xfrm>
            <a:off x="1207594" y="116632"/>
            <a:ext cx="7267324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solidFill>
                  <a:srgbClr val="12447F"/>
                </a:solidFill>
              </a:rPr>
              <a:t>FERIT </a:t>
            </a:r>
            <a:r>
              <a:rPr lang="pl-PL" sz="2400" b="1" dirty="0" smtClean="0">
                <a:solidFill>
                  <a:srgbClr val="12447F"/>
                </a:solidFill>
              </a:rPr>
              <a:t>TEAM ROLE ON RESCUE</a:t>
            </a:r>
            <a:endParaRPr lang="pl-PL" sz="2400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59904" y="1124744"/>
            <a:ext cx="88840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Establishment of smart </a:t>
            </a:r>
            <a:r>
              <a:rPr lang="hr-HR" sz="2000" b="1" dirty="0">
                <a:solidFill>
                  <a:srgbClr val="00B050"/>
                </a:solidFill>
                <a:cs typeface="Calibri"/>
              </a:rPr>
              <a:t>FERIT building </a:t>
            </a: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energy mangement system (BEMS) or microgrid with 120 kW PV power plants on (two) location(s), 20 kW battery storage system, 6 kW wind power plant.</a:t>
            </a:r>
          </a:p>
          <a:p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 smtClean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 smtClean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 smtClean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 smtClean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 smtClean="0">
              <a:solidFill>
                <a:srgbClr val="00B050"/>
              </a:solidFill>
              <a:cs typeface="Calibri"/>
            </a:endParaRPr>
          </a:p>
          <a:p>
            <a:endParaRPr lang="hr-HR" sz="1000" b="1" dirty="0">
              <a:solidFill>
                <a:srgbClr val="00B050"/>
              </a:solidFill>
              <a:cs typeface="Calibri"/>
            </a:endParaRPr>
          </a:p>
          <a:p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Management, sceintific reseach, education/training/workshops (</a:t>
            </a:r>
            <a:r>
              <a:rPr lang="hr-HR" sz="2000" b="1" u="sng" dirty="0" smtClean="0">
                <a:solidFill>
                  <a:srgbClr val="00B050"/>
                </a:solidFill>
                <a:cs typeface="Calibri"/>
              </a:rPr>
              <a:t>OS</a:t>
            </a: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, SB, NS, SU), disemination, etc.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 </a:t>
            </a:r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cs typeface="Calibri"/>
            </a:endParaRPr>
          </a:p>
          <a:p>
            <a:endParaRPr lang="hr-HR" sz="2000" dirty="0" smtClean="0">
              <a:solidFill>
                <a:srgbClr val="00B050"/>
              </a:solidFill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66"/>
          <a:stretch/>
        </p:blipFill>
        <p:spPr>
          <a:xfrm>
            <a:off x="107504" y="2378026"/>
            <a:ext cx="4378331" cy="2715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5610" y="5158933"/>
            <a:ext cx="3148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smtClean="0">
                <a:cs typeface="Calibri"/>
              </a:rPr>
              <a:t>PV power plant FERIT 1 (80 kW)</a:t>
            </a:r>
          </a:p>
          <a:p>
            <a:pPr algn="ctr"/>
            <a:r>
              <a:rPr lang="hr-HR" dirty="0" smtClean="0">
                <a:cs typeface="Calibri"/>
              </a:rPr>
              <a:t>(Trpimirova street building)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119249" y="5130566"/>
            <a:ext cx="3201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smtClean="0">
                <a:cs typeface="Calibri"/>
              </a:rPr>
              <a:t>PV power plant FERIT 2 (40 kW) </a:t>
            </a:r>
          </a:p>
          <a:p>
            <a:pPr algn="ctr"/>
            <a:r>
              <a:rPr lang="hr-HR" dirty="0" smtClean="0">
                <a:cs typeface="Calibri"/>
              </a:rPr>
              <a:t>(University Campus building)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008"/>
          <a:stretch/>
        </p:blipFill>
        <p:spPr>
          <a:xfrm>
            <a:off x="4572000" y="2426306"/>
            <a:ext cx="4485835" cy="26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07504" y="1268220"/>
            <a:ext cx="90364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E3CE63-F60A-4CD7-AE38-F0A0AF8EE04A}"/>
              </a:ext>
            </a:extLst>
          </p:cNvPr>
          <p:cNvSpPr txBox="1"/>
          <p:nvPr/>
        </p:nvSpPr>
        <p:spPr>
          <a:xfrm>
            <a:off x="1207594" y="116632"/>
            <a:ext cx="7267324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solidFill>
                  <a:srgbClr val="12447F"/>
                </a:solidFill>
              </a:rPr>
              <a:t>FERIT </a:t>
            </a:r>
            <a:r>
              <a:rPr lang="pl-PL" sz="2400" b="1" dirty="0" smtClean="0">
                <a:solidFill>
                  <a:srgbClr val="12447F"/>
                </a:solidFill>
              </a:rPr>
              <a:t>TEAM ROLE ON RESCUE</a:t>
            </a:r>
            <a:endParaRPr lang="pl-PL" sz="2400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59904" y="1117069"/>
            <a:ext cx="88840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Technical support for smart KBCO building energy management system (microgrid) with 230 kW power plants on two locations, 2x125 kW biodiesel generators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B050"/>
                </a:solidFill>
                <a:cs typeface="Calibri"/>
              </a:rPr>
              <a:t> </a:t>
            </a:r>
            <a:endParaRPr lang="hr-HR" sz="2000" b="1" dirty="0">
              <a:solidFill>
                <a:srgbClr val="00B050"/>
              </a:solidFill>
              <a:cs typeface="Calibri"/>
            </a:endParaRPr>
          </a:p>
          <a:p>
            <a:endParaRPr lang="hr-HR" sz="2000" b="1" dirty="0">
              <a:cs typeface="Calibri"/>
            </a:endParaRPr>
          </a:p>
          <a:p>
            <a:endParaRPr lang="hr-HR" sz="2000" dirty="0" smtClean="0">
              <a:solidFill>
                <a:srgbClr val="00B050"/>
              </a:solidFill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06" r="4080"/>
          <a:stretch/>
        </p:blipFill>
        <p:spPr>
          <a:xfrm>
            <a:off x="107505" y="2318056"/>
            <a:ext cx="4320480" cy="2868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37" r="1018"/>
          <a:stretch/>
        </p:blipFill>
        <p:spPr>
          <a:xfrm>
            <a:off x="4580384" y="2329015"/>
            <a:ext cx="4456112" cy="2836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5230941"/>
            <a:ext cx="3283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smtClean="0">
                <a:cs typeface="Calibri"/>
              </a:rPr>
              <a:t>PV power plant KBCO 1 (110 KW)</a:t>
            </a:r>
          </a:p>
          <a:p>
            <a:pPr algn="ctr"/>
            <a:r>
              <a:rPr lang="hr-HR" dirty="0" smtClean="0">
                <a:cs typeface="Calibri"/>
              </a:rPr>
              <a:t>(Nutririon building)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4978441" y="5241974"/>
            <a:ext cx="3483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smtClean="0">
                <a:cs typeface="Calibri"/>
              </a:rPr>
              <a:t>PV power plant KBCO 2 </a:t>
            </a:r>
            <a:r>
              <a:rPr lang="hr-HR" smtClean="0">
                <a:cs typeface="Calibri"/>
              </a:rPr>
              <a:t>(120 </a:t>
            </a:r>
            <a:r>
              <a:rPr lang="hr-HR" dirty="0" smtClean="0">
                <a:cs typeface="Calibri"/>
              </a:rPr>
              <a:t>kW) </a:t>
            </a:r>
          </a:p>
          <a:p>
            <a:pPr algn="ctr"/>
            <a:r>
              <a:rPr lang="hr-HR" dirty="0" smtClean="0">
                <a:cs typeface="Calibri"/>
              </a:rPr>
              <a:t>(Oncology and Radiology buildings)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1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07504" y="1268220"/>
            <a:ext cx="9036496" cy="3248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hr-HR" sz="2000" dirty="0">
                <a:cs typeface="Calibri"/>
              </a:rPr>
              <a:t>Mirela Glavaš, </a:t>
            </a:r>
            <a:r>
              <a:rPr lang="hr-HR" sz="2000" dirty="0" smtClean="0">
                <a:cs typeface="Calibri"/>
              </a:rPr>
              <a:t>head, mirela.glavas@ferit.hr</a:t>
            </a:r>
            <a:endParaRPr lang="hr-HR" sz="2000" dirty="0">
              <a:cs typeface="Calibri"/>
            </a:endParaRPr>
          </a:p>
          <a:p>
            <a:pPr marL="0" indent="0">
              <a:buNone/>
            </a:pPr>
            <a:r>
              <a:rPr lang="hr-HR" sz="2000" dirty="0">
                <a:cs typeface="Calibri"/>
              </a:rPr>
              <a:t>      </a:t>
            </a:r>
            <a:r>
              <a:rPr lang="hr-HR" sz="2000" dirty="0">
                <a:solidFill>
                  <a:srgbClr val="00B050"/>
                </a:solidFill>
                <a:cs typeface="Calibri"/>
              </a:rPr>
              <a:t>Tihana Vajnand (RESCUE) administrative </a:t>
            </a:r>
            <a:r>
              <a:rPr lang="hr-HR" sz="2000" dirty="0" smtClean="0">
                <a:solidFill>
                  <a:srgbClr val="00B050"/>
                </a:solidFill>
                <a:cs typeface="Calibri"/>
              </a:rPr>
              <a:t>staff, tihana.vajnand@ferit.hr</a:t>
            </a: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 typeface="Arial"/>
              <a:buChar char="•"/>
            </a:pPr>
            <a:endParaRPr lang="hr-HR" sz="900" dirty="0" smtClean="0">
              <a:solidFill>
                <a:srgbClr val="000000"/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hr-HR" sz="2000" dirty="0" smtClean="0">
                <a:solidFill>
                  <a:srgbClr val="000000"/>
                </a:solidFill>
                <a:cs typeface="Calibri"/>
              </a:rPr>
              <a:t>establishes </a:t>
            </a:r>
            <a:r>
              <a:rPr lang="hr-HR" sz="2000" dirty="0">
                <a:solidFill>
                  <a:srgbClr val="000000"/>
                </a:solidFill>
                <a:cs typeface="Calibri"/>
              </a:rPr>
              <a:t>and supports international cooperation of the Faculty at the institutional level;</a:t>
            </a:r>
            <a:endParaRPr lang="sr-Latn-RS" sz="2000" dirty="0"/>
          </a:p>
          <a:p>
            <a:pPr>
              <a:buFont typeface="Arial"/>
              <a:buChar char="•"/>
            </a:pPr>
            <a:r>
              <a:rPr lang="hr-HR" sz="2000" dirty="0">
                <a:solidFill>
                  <a:srgbClr val="000000"/>
                </a:solidFill>
                <a:cs typeface="Calibri"/>
              </a:rPr>
              <a:t>informs and educates staff and students about the possibilities of participation in international initiatives, research and educational programmes/projects and mobility programmes;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hr-HR" sz="2000" dirty="0">
                <a:solidFill>
                  <a:srgbClr val="00B050"/>
                </a:solidFill>
                <a:cs typeface="Calibri"/>
              </a:rPr>
              <a:t>prepares, monitors and provides support in implementation of international, scientific and research projects; </a:t>
            </a:r>
            <a:endParaRPr lang="hr-HR" sz="2000" dirty="0">
              <a:solidFill>
                <a:srgbClr val="FF0000"/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hr-HR" sz="2000" dirty="0">
                <a:solidFill>
                  <a:srgbClr val="000000"/>
                </a:solidFill>
                <a:cs typeface="Calibri"/>
              </a:rPr>
              <a:t>manages outgoing and incoming mobility procedures for students, academic and non-academic staff.</a:t>
            </a:r>
            <a:endParaRPr lang="hr-HR" sz="2000" dirty="0"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hr-HR" sz="2000" dirty="0">
                <a:ea typeface="+mn-lt"/>
                <a:cs typeface="+mn-lt"/>
              </a:rPr>
              <a:t>Active Cooperation with about 60 institutions: Albania, Austria, Bulgaria, Bosnia and </a:t>
            </a:r>
            <a:r>
              <a:rPr lang="hr-HR" sz="2000" dirty="0" smtClean="0">
                <a:ea typeface="+mn-lt"/>
                <a:cs typeface="+mn-lt"/>
              </a:rPr>
              <a:t>Herzegovina,France</a:t>
            </a:r>
            <a:r>
              <a:rPr lang="hr-HR" sz="2000" dirty="0">
                <a:ea typeface="+mn-lt"/>
                <a:cs typeface="+mn-lt"/>
              </a:rPr>
              <a:t>, Germany, Hungary, </a:t>
            </a:r>
            <a:endParaRPr lang="hr-HR" sz="2000" dirty="0" smtClean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ea typeface="+mn-lt"/>
                <a:cs typeface="+mn-lt"/>
              </a:rPr>
              <a:t> </a:t>
            </a:r>
            <a:r>
              <a:rPr lang="hr-HR" sz="2000" dirty="0" smtClean="0">
                <a:ea typeface="+mn-lt"/>
                <a:cs typeface="+mn-lt"/>
              </a:rPr>
              <a:t>     Italy</a:t>
            </a:r>
            <a:r>
              <a:rPr lang="hr-HR" sz="2000" dirty="0">
                <a:ea typeface="+mn-lt"/>
                <a:cs typeface="+mn-lt"/>
              </a:rPr>
              <a:t>, </a:t>
            </a:r>
            <a:r>
              <a:rPr lang="hr-HR" sz="2000" dirty="0" smtClean="0">
                <a:ea typeface="+mn-lt"/>
                <a:cs typeface="+mn-lt"/>
              </a:rPr>
              <a:t>Latvia</a:t>
            </a:r>
            <a:r>
              <a:rPr lang="hr-HR" sz="2000" dirty="0">
                <a:ea typeface="+mn-lt"/>
                <a:cs typeface="+mn-lt"/>
              </a:rPr>
              <a:t>, Macedonia, Montenegro, </a:t>
            </a:r>
            <a:r>
              <a:rPr lang="hr-HR" sz="2000" dirty="0" smtClean="0">
                <a:ea typeface="+mn-lt"/>
                <a:cs typeface="+mn-lt"/>
              </a:rPr>
              <a:t>Poland, Portugal</a:t>
            </a:r>
            <a:r>
              <a:rPr lang="hr-HR" sz="2000" dirty="0">
                <a:ea typeface="+mn-lt"/>
                <a:cs typeface="+mn-lt"/>
              </a:rPr>
              <a:t>, Romania, </a:t>
            </a:r>
            <a:endParaRPr lang="hr-HR" sz="2000" dirty="0" smtClean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hr-HR" sz="2000" b="1" dirty="0" smtClean="0">
                <a:solidFill>
                  <a:srgbClr val="00B050"/>
                </a:solidFill>
                <a:ea typeface="+mn-lt"/>
                <a:cs typeface="+mn-lt"/>
              </a:rPr>
              <a:t>     Serbia (incl. FTN Novi Sad)</a:t>
            </a:r>
            <a:r>
              <a:rPr lang="hr-HR" sz="2000" dirty="0" smtClean="0">
                <a:ea typeface="+mn-lt"/>
                <a:cs typeface="+mn-lt"/>
              </a:rPr>
              <a:t>,</a:t>
            </a:r>
            <a:r>
              <a:rPr lang="hr-HR" sz="2000" dirty="0">
                <a:ea typeface="+mn-lt"/>
                <a:cs typeface="+mn-lt"/>
              </a:rPr>
              <a:t> </a:t>
            </a:r>
            <a:endParaRPr lang="hr-HR" sz="2000" dirty="0" smtClean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ea typeface="+mn-lt"/>
                <a:cs typeface="+mn-lt"/>
              </a:rPr>
              <a:t> </a:t>
            </a:r>
            <a:r>
              <a:rPr lang="hr-HR" sz="2000" dirty="0" smtClean="0">
                <a:ea typeface="+mn-lt"/>
                <a:cs typeface="+mn-lt"/>
              </a:rPr>
              <a:t>     Slovakia</a:t>
            </a:r>
            <a:r>
              <a:rPr lang="hr-HR" sz="2000" dirty="0">
                <a:ea typeface="+mn-lt"/>
                <a:cs typeface="+mn-lt"/>
              </a:rPr>
              <a:t>, Slovenia, Spain, Sweden, Switzerland, The Netherlands, Turkey, </a:t>
            </a:r>
            <a:r>
              <a:rPr lang="hr-HR" sz="2000" dirty="0" smtClean="0">
                <a:ea typeface="+mn-lt"/>
                <a:cs typeface="+mn-lt"/>
              </a:rPr>
              <a:t>USA</a:t>
            </a:r>
            <a:endParaRPr lang="sr-Latn-RS" sz="20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hr-HR" sz="2000" dirty="0" smtClean="0">
              <a:cs typeface="Calibri"/>
            </a:endParaRPr>
          </a:p>
          <a:p>
            <a:pPr>
              <a:buFont typeface="Arial"/>
              <a:buChar char="•"/>
            </a:pPr>
            <a:endParaRPr lang="hr-HR" sz="2000" dirty="0">
              <a:solidFill>
                <a:srgbClr val="000000"/>
              </a:solidFill>
              <a:cs typeface="Calibri"/>
            </a:endParaRPr>
          </a:p>
          <a:p>
            <a:pPr>
              <a:buFontTx/>
              <a:buChar char="-"/>
            </a:pPr>
            <a:endParaRPr lang="hr-HR" sz="20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3E3CE63-F60A-4CD7-AE38-F0A0AF8EE04A}"/>
              </a:ext>
            </a:extLst>
          </p:cNvPr>
          <p:cNvSpPr txBox="1"/>
          <p:nvPr/>
        </p:nvSpPr>
        <p:spPr>
          <a:xfrm>
            <a:off x="1207594" y="332656"/>
            <a:ext cx="611329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b="1" dirty="0">
                <a:solidFill>
                  <a:srgbClr val="12447F"/>
                </a:solidFill>
              </a:rPr>
              <a:t>FERIT Office for International </a:t>
            </a:r>
            <a:r>
              <a:rPr lang="pl-PL" sz="2400" b="1" dirty="0" err="1">
                <a:solidFill>
                  <a:srgbClr val="12447F"/>
                </a:solidFill>
              </a:rPr>
              <a:t>Cooperation</a:t>
            </a:r>
            <a:r>
              <a:rPr lang="pl-PL" sz="2400" b="1" dirty="0">
                <a:solidFill>
                  <a:srgbClr val="12447F"/>
                </a:solidFill>
              </a:rPr>
              <a:t>, </a:t>
            </a:r>
            <a:r>
              <a:rPr lang="pl-PL" sz="2400" b="1" dirty="0" err="1">
                <a:solidFill>
                  <a:srgbClr val="12447F"/>
                </a:solidFill>
              </a:rPr>
              <a:t>Scientific</a:t>
            </a:r>
            <a:r>
              <a:rPr lang="pl-PL" sz="2400" b="1" dirty="0">
                <a:solidFill>
                  <a:srgbClr val="12447F"/>
                </a:solidFill>
              </a:rPr>
              <a:t> and </a:t>
            </a:r>
            <a:r>
              <a:rPr lang="pl-PL" sz="2400" b="1" dirty="0" err="1">
                <a:solidFill>
                  <a:srgbClr val="12447F"/>
                </a:solidFill>
              </a:rPr>
              <a:t>Research</a:t>
            </a:r>
            <a:r>
              <a:rPr lang="pl-PL" sz="2400" b="1" dirty="0">
                <a:solidFill>
                  <a:srgbClr val="12447F"/>
                </a:solidFill>
              </a:rPr>
              <a:t> </a:t>
            </a:r>
            <a:r>
              <a:rPr lang="pl-PL" sz="2400" b="1" dirty="0" err="1">
                <a:solidFill>
                  <a:srgbClr val="12447F"/>
                </a:solidFill>
              </a:rPr>
              <a:t>Projects</a:t>
            </a:r>
            <a:r>
              <a:rPr lang="pl-PL" sz="2400" dirty="0"/>
              <a:t>​</a:t>
            </a:r>
          </a:p>
        </p:txBody>
      </p:sp>
      <p:pic>
        <p:nvPicPr>
          <p:cNvPr id="6" name="Slika 6" descr="Slika na kojoj se prikazuje osoba, vodeni sport, plivanje, na otvorenom&#10;&#10;Opis je generiran uz vrlo visoku pouzdanost">
            <a:extLst>
              <a:ext uri="{FF2B5EF4-FFF2-40B4-BE49-F238E27FC236}">
                <a16:creationId xmlns:a16="http://schemas.microsoft.com/office/drawing/2014/main" id="{03134F1C-12B0-4EF7-A48A-39D6CBC2B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674" y="-64116"/>
            <a:ext cx="1821539" cy="13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80" y="1781527"/>
            <a:ext cx="7560840" cy="397031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hr-HR" sz="2400" dirty="0" err="1">
                <a:solidFill>
                  <a:srgbClr val="12447F"/>
                </a:solidFill>
              </a:rPr>
              <a:t>fourth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largest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city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</a:t>
            </a:r>
            <a:r>
              <a:rPr lang="hr-HR" sz="2400" dirty="0">
                <a:solidFill>
                  <a:srgbClr val="12447F"/>
                </a:solidFill>
              </a:rPr>
              <a:t> Croatia (</a:t>
            </a:r>
            <a:r>
              <a:rPr lang="hr-HR" sz="2400" dirty="0" err="1">
                <a:solidFill>
                  <a:srgbClr val="12447F"/>
                </a:solidFill>
              </a:rPr>
              <a:t>about</a:t>
            </a:r>
            <a:r>
              <a:rPr lang="hr-HR" sz="2400" dirty="0">
                <a:solidFill>
                  <a:srgbClr val="12447F"/>
                </a:solidFill>
              </a:rPr>
              <a:t> 110,000 </a:t>
            </a:r>
            <a:r>
              <a:rPr lang="hr-HR" sz="2400" dirty="0" err="1">
                <a:solidFill>
                  <a:srgbClr val="12447F"/>
                </a:solidFill>
              </a:rPr>
              <a:t>inhabitants</a:t>
            </a:r>
            <a:r>
              <a:rPr lang="hr-HR" sz="2400" dirty="0">
                <a:solidFill>
                  <a:srgbClr val="12447F"/>
                </a:solidFill>
              </a:rPr>
              <a:t>)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hr-HR" sz="2400" dirty="0" err="1">
                <a:solidFill>
                  <a:srgbClr val="12447F"/>
                </a:solidFill>
              </a:rPr>
              <a:t>located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Eastern</a:t>
            </a:r>
            <a:r>
              <a:rPr lang="hr-HR" sz="2400" dirty="0">
                <a:solidFill>
                  <a:srgbClr val="12447F"/>
                </a:solidFill>
              </a:rPr>
              <a:t> Croatia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most </a:t>
            </a:r>
            <a:r>
              <a:rPr lang="hr-HR" sz="2400" dirty="0" err="1">
                <a:solidFill>
                  <a:srgbClr val="12447F"/>
                </a:solidFill>
              </a:rPr>
              <a:t>verdant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city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the</a:t>
            </a:r>
            <a:r>
              <a:rPr lang="hr-HR" sz="2400" dirty="0">
                <a:solidFill>
                  <a:srgbClr val="12447F"/>
                </a:solidFill>
              </a:rPr>
              <a:t> Republic </a:t>
            </a:r>
            <a:r>
              <a:rPr lang="hr-HR" sz="2400" dirty="0" err="1">
                <a:solidFill>
                  <a:srgbClr val="12447F"/>
                </a:solidFill>
              </a:rPr>
              <a:t>of</a:t>
            </a:r>
            <a:r>
              <a:rPr lang="hr-HR" sz="2400" dirty="0">
                <a:solidFill>
                  <a:srgbClr val="12447F"/>
                </a:solidFill>
              </a:rPr>
              <a:t> Croatia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hr-HR" sz="2400" dirty="0" err="1">
                <a:solidFill>
                  <a:srgbClr val="12447F"/>
                </a:solidFill>
              </a:rPr>
              <a:t>city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of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extraordinary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cultural</a:t>
            </a:r>
            <a:r>
              <a:rPr lang="hr-HR" sz="2400" dirty="0">
                <a:solidFill>
                  <a:srgbClr val="12447F"/>
                </a:solidFill>
              </a:rPr>
              <a:t>, </a:t>
            </a:r>
            <a:r>
              <a:rPr lang="hr-HR" sz="2400" dirty="0" err="1">
                <a:solidFill>
                  <a:srgbClr val="12447F"/>
                </a:solidFill>
              </a:rPr>
              <a:t>historical</a:t>
            </a:r>
            <a:r>
              <a:rPr lang="hr-HR" sz="2400" dirty="0">
                <a:solidFill>
                  <a:srgbClr val="12447F"/>
                </a:solidFill>
              </a:rPr>
              <a:t>, </a:t>
            </a:r>
            <a:r>
              <a:rPr lang="hr-HR" sz="2400" dirty="0" err="1">
                <a:solidFill>
                  <a:srgbClr val="12447F"/>
                </a:solidFill>
              </a:rPr>
              <a:t>and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also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gastronomical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heritage</a:t>
            </a:r>
            <a:endParaRPr lang="hr-HR" sz="2400" dirty="0">
              <a:solidFill>
                <a:srgbClr val="12447F"/>
              </a:solidFill>
            </a:endParaRPr>
          </a:p>
          <a:p>
            <a:pPr algn="ctr">
              <a:lnSpc>
                <a:spcPct val="150000"/>
              </a:lnSpc>
            </a:pPr>
            <a:endParaRPr lang="hr-HR" sz="2400" dirty="0">
              <a:solidFill>
                <a:srgbClr val="12447F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some </a:t>
            </a:r>
            <a:r>
              <a:rPr lang="hr-HR" sz="2400" dirty="0" err="1">
                <a:solidFill>
                  <a:srgbClr val="12447F"/>
                </a:solidFill>
              </a:rPr>
              <a:t>of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the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numerous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interesting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sites</a:t>
            </a:r>
            <a:r>
              <a:rPr lang="hr-HR" sz="2400" dirty="0">
                <a:solidFill>
                  <a:srgbClr val="12447F"/>
                </a:solidFill>
              </a:rPr>
              <a:t> to </a:t>
            </a:r>
            <a:r>
              <a:rPr lang="hr-HR" sz="2400" dirty="0" err="1">
                <a:solidFill>
                  <a:srgbClr val="12447F"/>
                </a:solidFill>
              </a:rPr>
              <a:t>be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visited</a:t>
            </a:r>
            <a:r>
              <a:rPr lang="hr-HR" sz="2400" dirty="0">
                <a:solidFill>
                  <a:srgbClr val="12447F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1196752"/>
            <a:ext cx="6048672" cy="58477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12447F"/>
                </a:solidFill>
              </a:rPr>
              <a:t>OSIJEK</a:t>
            </a:r>
          </a:p>
        </p:txBody>
      </p:sp>
    </p:spTree>
    <p:extLst>
      <p:ext uri="{BB962C8B-B14F-4D97-AF65-F5344CB8AC3E}">
        <p14:creationId xmlns:p14="http://schemas.microsoft.com/office/powerpoint/2010/main" val="10164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→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Perish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of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Holy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Peter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and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Paul (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co-cathedral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76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→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Baroque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Tvrđa</a:t>
            </a:r>
          </a:p>
        </p:txBody>
      </p:sp>
    </p:spTree>
    <p:extLst>
      <p:ext uri="{BB962C8B-B14F-4D97-AF65-F5344CB8AC3E}">
        <p14:creationId xmlns:p14="http://schemas.microsoft.com/office/powerpoint/2010/main" val="160803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→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the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Holy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Trinity</a:t>
            </a:r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r>
              <a:rPr lang="hr-HR" sz="2800" dirty="0" err="1">
                <a:solidFill>
                  <a:srgbClr val="12447F"/>
                </a:solidFill>
                <a:cs typeface="Arial" panose="020B0604020202020204" pitchFamily="34" charset="0"/>
              </a:rPr>
              <a:t>Square</a:t>
            </a:r>
            <a:endParaRPr lang="hr-HR" sz="28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12447F"/>
                </a:solidFill>
                <a:cs typeface="Arial" panose="020B0604020202020204" pitchFamily="34" charset="0"/>
              </a:rPr>
              <a:t>→ Water Gate</a:t>
            </a:r>
          </a:p>
        </p:txBody>
      </p:sp>
    </p:spTree>
    <p:extLst>
      <p:ext uri="{BB962C8B-B14F-4D97-AF65-F5344CB8AC3E}">
        <p14:creationId xmlns:p14="http://schemas.microsoft.com/office/powerpoint/2010/main" val="162626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1620" y="2060848"/>
            <a:ext cx="6984776" cy="4031873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 err="1">
                <a:solidFill>
                  <a:srgbClr val="12447F"/>
                </a:solidFill>
              </a:rPr>
              <a:t>established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</a:t>
            </a:r>
            <a:r>
              <a:rPr lang="hr-HR" sz="2400" dirty="0">
                <a:solidFill>
                  <a:srgbClr val="12447F"/>
                </a:solidFill>
              </a:rPr>
              <a:t> 1975.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+1,400 </a:t>
            </a:r>
            <a:r>
              <a:rPr lang="hr-HR" sz="2400" dirty="0" err="1">
                <a:solidFill>
                  <a:srgbClr val="12447F"/>
                </a:solidFill>
              </a:rPr>
              <a:t>employees</a:t>
            </a:r>
            <a:r>
              <a:rPr lang="hr-HR" sz="2400" dirty="0">
                <a:solidFill>
                  <a:srgbClr val="12447F"/>
                </a:solidFill>
              </a:rPr>
              <a:t>, </a:t>
            </a:r>
            <a:r>
              <a:rPr lang="hr-HR" sz="2400" dirty="0" err="1">
                <a:solidFill>
                  <a:srgbClr val="12447F"/>
                </a:solidFill>
              </a:rPr>
              <a:t>about</a:t>
            </a:r>
            <a:r>
              <a:rPr lang="hr-HR" sz="2400" dirty="0">
                <a:solidFill>
                  <a:srgbClr val="12447F"/>
                </a:solidFill>
              </a:rPr>
              <a:t> 20,000 </a:t>
            </a:r>
            <a:r>
              <a:rPr lang="hr-HR" sz="2400" dirty="0" err="1">
                <a:solidFill>
                  <a:srgbClr val="12447F"/>
                </a:solidFill>
              </a:rPr>
              <a:t>students</a:t>
            </a:r>
            <a:r>
              <a:rPr lang="hr-HR" sz="2400" dirty="0">
                <a:solidFill>
                  <a:srgbClr val="12447F"/>
                </a:solidFill>
              </a:rPr>
              <a:t> (</a:t>
            </a:r>
            <a:r>
              <a:rPr lang="hr-HR" sz="2400" dirty="0" err="1">
                <a:solidFill>
                  <a:srgbClr val="12447F"/>
                </a:solidFill>
              </a:rPr>
              <a:t>almost</a:t>
            </a:r>
            <a:r>
              <a:rPr lang="hr-HR" sz="2400" dirty="0">
                <a:solidFill>
                  <a:srgbClr val="12447F"/>
                </a:solidFill>
              </a:rPr>
              <a:t> 2,000 at FERIT)</a:t>
            </a:r>
          </a:p>
          <a:p>
            <a:pPr marL="285750" indent="-285750"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17 </a:t>
            </a:r>
            <a:r>
              <a:rPr lang="hr-HR" sz="2400" dirty="0" err="1">
                <a:solidFill>
                  <a:srgbClr val="12447F"/>
                </a:solidFill>
              </a:rPr>
              <a:t>constituent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units</a:t>
            </a:r>
            <a:r>
              <a:rPr lang="hr-HR" sz="2400" dirty="0">
                <a:solidFill>
                  <a:srgbClr val="12447F"/>
                </a:solidFill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11 </a:t>
            </a:r>
            <a:r>
              <a:rPr lang="hr-HR" sz="2400" dirty="0" err="1">
                <a:solidFill>
                  <a:srgbClr val="12447F"/>
                </a:solidFill>
              </a:rPr>
              <a:t>faculties</a:t>
            </a:r>
            <a:endParaRPr lang="hr-HR" sz="2400" dirty="0">
              <a:solidFill>
                <a:srgbClr val="12447F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5 University </a:t>
            </a:r>
            <a:r>
              <a:rPr lang="hr-HR" sz="2400" dirty="0" err="1">
                <a:solidFill>
                  <a:srgbClr val="12447F"/>
                </a:solidFill>
              </a:rPr>
              <a:t>departments</a:t>
            </a:r>
            <a:endParaRPr lang="hr-HR" sz="2400" dirty="0">
              <a:solidFill>
                <a:srgbClr val="12447F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1 </a:t>
            </a:r>
            <a:r>
              <a:rPr lang="hr-HR" sz="2400" dirty="0" err="1">
                <a:solidFill>
                  <a:srgbClr val="12447F"/>
                </a:solidFill>
              </a:rPr>
              <a:t>Academy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of</a:t>
            </a:r>
            <a:r>
              <a:rPr lang="hr-HR" sz="2400" dirty="0">
                <a:solidFill>
                  <a:srgbClr val="12447F"/>
                </a:solidFill>
              </a:rPr>
              <a:t> Arts</a:t>
            </a:r>
          </a:p>
          <a:p>
            <a:pPr marL="1200150" lvl="2" indent="-285750">
              <a:buFontTx/>
              <a:buChar char="-"/>
            </a:pPr>
            <a:r>
              <a:rPr lang="hr-HR" sz="2400" dirty="0">
                <a:solidFill>
                  <a:srgbClr val="12447F"/>
                </a:solidFill>
              </a:rPr>
              <a:t>3 </a:t>
            </a:r>
            <a:r>
              <a:rPr lang="hr-HR" sz="2400" dirty="0" err="1">
                <a:solidFill>
                  <a:srgbClr val="12447F"/>
                </a:solidFill>
              </a:rPr>
              <a:t>university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infrastructure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  <a:r>
              <a:rPr lang="hr-HR" sz="2400" dirty="0" err="1">
                <a:solidFill>
                  <a:srgbClr val="12447F"/>
                </a:solidFill>
              </a:rPr>
              <a:t>institutions</a:t>
            </a:r>
            <a:r>
              <a:rPr lang="hr-HR" sz="2400" dirty="0">
                <a:solidFill>
                  <a:srgbClr val="12447F"/>
                </a:solidFill>
              </a:rPr>
              <a:t> </a:t>
            </a:r>
          </a:p>
          <a:p>
            <a:pPr lvl="2"/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→ University </a:t>
            </a:r>
            <a:r>
              <a:rPr lang="hr-HR" sz="2000" dirty="0" err="1">
                <a:solidFill>
                  <a:srgbClr val="12447F"/>
                </a:solidFill>
                <a:cs typeface="Arial" panose="020B0604020202020204" pitchFamily="34" charset="0"/>
              </a:rPr>
              <a:t>Library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r>
              <a:rPr lang="hr-HR" sz="2000" dirty="0" err="1">
                <a:solidFill>
                  <a:srgbClr val="12447F"/>
                </a:solidFill>
                <a:cs typeface="Arial" panose="020B0604020202020204" pitchFamily="34" charset="0"/>
              </a:rPr>
              <a:t>in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 Osijek</a:t>
            </a:r>
          </a:p>
          <a:p>
            <a:pPr lvl="2"/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	→ Student Centre </a:t>
            </a:r>
            <a:r>
              <a:rPr lang="hr-HR" sz="2000" dirty="0" err="1">
                <a:solidFill>
                  <a:srgbClr val="12447F"/>
                </a:solidFill>
                <a:cs typeface="Arial" panose="020B0604020202020204" pitchFamily="34" charset="0"/>
              </a:rPr>
              <a:t>in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 Osijek </a:t>
            </a:r>
            <a:r>
              <a:rPr lang="hr-HR" sz="2000" dirty="0" err="1">
                <a:solidFill>
                  <a:srgbClr val="12447F"/>
                </a:solidFill>
                <a:cs typeface="Arial" panose="020B0604020202020204" pitchFamily="34" charset="0"/>
              </a:rPr>
              <a:t>and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 Slavonski Brod</a:t>
            </a:r>
          </a:p>
          <a:p>
            <a:pPr lvl="2"/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	→ </a:t>
            </a:r>
            <a:r>
              <a:rPr lang="hr-HR" sz="2000" dirty="0" err="1">
                <a:solidFill>
                  <a:srgbClr val="12447F"/>
                </a:solidFill>
                <a:cs typeface="Arial" panose="020B0604020202020204" pitchFamily="34" charset="0"/>
              </a:rPr>
              <a:t>Techology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 Development Centre Osijek </a:t>
            </a:r>
            <a:r>
              <a:rPr lang="hr-HR" sz="2000" dirty="0" err="1">
                <a:solidFill>
                  <a:srgbClr val="12447F"/>
                </a:solidFill>
                <a:cs typeface="Arial" panose="020B0604020202020204" pitchFamily="34" charset="0"/>
              </a:rPr>
              <a:t>Ltd</a:t>
            </a:r>
            <a:r>
              <a:rPr lang="hr-HR" sz="2000" dirty="0">
                <a:solidFill>
                  <a:srgbClr val="12447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983630"/>
            <a:ext cx="5904656" cy="107721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12447F"/>
                </a:solidFill>
              </a:rPr>
              <a:t>JOSIP JURAJ STROSSMAYER UNIVERSITY OF OSIJEK</a:t>
            </a:r>
          </a:p>
        </p:txBody>
      </p:sp>
      <p:sp>
        <p:nvSpPr>
          <p:cNvPr id="9" name="object 14"/>
          <p:cNvSpPr/>
          <p:nvPr/>
        </p:nvSpPr>
        <p:spPr>
          <a:xfrm>
            <a:off x="6804248" y="3212976"/>
            <a:ext cx="1157139" cy="1155263"/>
          </a:xfrm>
          <a:prstGeom prst="rect">
            <a:avLst/>
          </a:prstGeom>
          <a:blipFill>
            <a:blip r:embed="rId3" cstate="print">
              <a:duotone>
                <a:prstClr val="black"/>
                <a:srgbClr val="12447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11867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1978"/>
            <a:ext cx="9380028" cy="704252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317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624"/>
            <a:ext cx="2376264" cy="27441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25443" y="732786"/>
            <a:ext cx="9524044" cy="1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-130385" y="836712"/>
            <a:ext cx="700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r"/>
            <a:r>
              <a:rPr lang="en-US" sz="2400" b="1" dirty="0">
                <a:solidFill>
                  <a:srgbClr val="12447F"/>
                </a:solidFill>
                <a:latin typeface="Calibri" panose="020F0502020204030204" pitchFamily="34" charset="0"/>
              </a:rPr>
              <a:t>Faculty of Electrical Engineering, Computer Science and Information Technology Osijek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347584"/>
            <a:ext cx="920090" cy="1090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4" y="1600743"/>
            <a:ext cx="165735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25443" y="4900882"/>
            <a:ext cx="9524044" cy="6887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-130386" y="5004808"/>
            <a:ext cx="940189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7800" algn="ctr"/>
            <a:r>
              <a:rPr lang="pl-PL" sz="3200" b="1">
                <a:solidFill>
                  <a:srgbClr val="12447F"/>
                </a:solidFill>
                <a:latin typeface="Calibri"/>
                <a:cs typeface="Calibri"/>
              </a:rPr>
              <a:t>About FERIT</a:t>
            </a:r>
            <a:endParaRPr lang="hr-HR" sz="3200" b="1" dirty="0">
              <a:solidFill>
                <a:srgbClr val="1244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2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427991" y="1576061"/>
            <a:ext cx="8875986" cy="3547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stablished 1978</a:t>
            </a: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	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12447F"/>
                </a:solidFill>
                <a:cs typeface="Arial" panose="020B0604020202020204" pitchFamily="34" charset="0"/>
              </a:rPr>
              <a:t>oday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:</a:t>
            </a: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		</a:t>
            </a:r>
            <a:endParaRPr lang="en-US" sz="2400" dirty="0">
              <a:solidFill>
                <a:srgbClr val="12447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- 2 buildings (about 9000 </a:t>
            </a:r>
            <a:r>
              <a:rPr lang="en-US" sz="2400" dirty="0" err="1">
                <a:solidFill>
                  <a:srgbClr val="12447F"/>
                </a:solidFill>
                <a:cs typeface="Arial" panose="020B0604020202020204" pitchFamily="34" charset="0"/>
              </a:rPr>
              <a:t>sqm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.) </a:t>
            </a:r>
            <a:endParaRPr lang="hr-HR" sz="2400" dirty="0">
              <a:solidFill>
                <a:srgbClr val="12447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-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 6 departments 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- 27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 laboratories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- a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bout </a:t>
            </a:r>
            <a:r>
              <a:rPr lang="hr-HR" sz="2400" dirty="0" smtClean="0">
                <a:solidFill>
                  <a:srgbClr val="12447F"/>
                </a:solidFill>
                <a:cs typeface="Arial" panose="020B0604020202020204" pitchFamily="34" charset="0"/>
              </a:rPr>
              <a:t>2,0</a:t>
            </a:r>
            <a:r>
              <a:rPr lang="en-US" sz="2400" dirty="0" smtClean="0">
                <a:solidFill>
                  <a:srgbClr val="12447F"/>
                </a:solidFill>
                <a:cs typeface="Arial" panose="020B0604020202020204" pitchFamily="34" charset="0"/>
              </a:rPr>
              <a:t>00 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students</a:t>
            </a:r>
            <a:endParaRPr lang="hr-HR" sz="2400" dirty="0">
              <a:solidFill>
                <a:srgbClr val="12447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- </a:t>
            </a:r>
            <a:r>
              <a:rPr lang="hr-HR" sz="2400" dirty="0" err="1">
                <a:solidFill>
                  <a:srgbClr val="12447F"/>
                </a:solidFill>
                <a:cs typeface="Arial" panose="020B0604020202020204" pitchFamily="34" charset="0"/>
              </a:rPr>
              <a:t>about</a:t>
            </a: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 15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0 employees</a:t>
            </a:r>
            <a:endParaRPr lang="hr-HR" sz="2400" dirty="0">
              <a:solidFill>
                <a:srgbClr val="12447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	- </a:t>
            </a:r>
            <a:r>
              <a:rPr lang="hr-HR" sz="2400" dirty="0" err="1">
                <a:solidFill>
                  <a:srgbClr val="12447F"/>
                </a:solidFill>
                <a:cs typeface="Arial" panose="020B0604020202020204" pitchFamily="34" charset="0"/>
              </a:rPr>
              <a:t>about</a:t>
            </a:r>
            <a:r>
              <a:rPr lang="hr-HR" sz="2400" dirty="0">
                <a:solidFill>
                  <a:srgbClr val="12447F"/>
                </a:solidFill>
                <a:cs typeface="Arial" panose="020B0604020202020204" pitchFamily="34" charset="0"/>
              </a:rPr>
              <a:t> 90 </a:t>
            </a:r>
            <a:r>
              <a:rPr lang="hr-HR" sz="2400" dirty="0" err="1">
                <a:solidFill>
                  <a:srgbClr val="12447F"/>
                </a:solidFill>
                <a:cs typeface="Arial" panose="020B0604020202020204" pitchFamily="34" charset="0"/>
              </a:rPr>
              <a:t>researchers</a:t>
            </a:r>
            <a:r>
              <a:rPr lang="en-US" sz="2400" dirty="0">
                <a:solidFill>
                  <a:srgbClr val="12447F"/>
                </a:solidFill>
                <a:cs typeface="Arial" panose="020B0604020202020204" pitchFamily="34" charset="0"/>
              </a:rPr>
              <a:t> </a:t>
            </a:r>
            <a:endParaRPr lang="hr-HR" sz="2400" dirty="0">
              <a:solidFill>
                <a:srgbClr val="12447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982982" cy="3743887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EC086A2-B9B2-41D4-AAAD-ABC97B0BBEEB}"/>
              </a:ext>
            </a:extLst>
          </p:cNvPr>
          <p:cNvSpPr txBox="1"/>
          <p:nvPr/>
        </p:nvSpPr>
        <p:spPr>
          <a:xfrm>
            <a:off x="-3296709" y="1029156"/>
            <a:ext cx="940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algn="ctr"/>
            <a:r>
              <a:rPr lang="hr-HR" sz="3200" b="1" dirty="0" err="1">
                <a:solidFill>
                  <a:srgbClr val="12447F"/>
                </a:solidFill>
                <a:latin typeface="Calibri" panose="020F0502020204030204" pitchFamily="34" charset="0"/>
              </a:rPr>
              <a:t>About</a:t>
            </a:r>
            <a:r>
              <a:rPr lang="hr-HR" sz="3200" b="1" dirty="0">
                <a:solidFill>
                  <a:srgbClr val="12447F"/>
                </a:solidFill>
                <a:latin typeface="Calibri" panose="020F0502020204030204" pitchFamily="34" charset="0"/>
              </a:rPr>
              <a:t> FERIT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1E2DFEF-BAC7-4A48-BAEC-B00C6F845EBE}"/>
              </a:ext>
            </a:extLst>
          </p:cNvPr>
          <p:cNvSpPr txBox="1"/>
          <p:nvPr/>
        </p:nvSpPr>
        <p:spPr>
          <a:xfrm>
            <a:off x="1844130" y="141860"/>
            <a:ext cx="700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algn="r"/>
            <a:r>
              <a:rPr lang="en-US" sz="2400" b="1" dirty="0">
                <a:solidFill>
                  <a:srgbClr val="12447F"/>
                </a:solidFill>
                <a:latin typeface="Calibri" panose="020F0502020204030204" pitchFamily="34" charset="0"/>
              </a:rPr>
              <a:t>Faculty of Electrical Engineering, Computer Science and Information Technology Osijek </a:t>
            </a:r>
          </a:p>
        </p:txBody>
      </p:sp>
      <p:sp>
        <p:nvSpPr>
          <p:cNvPr id="7" name="Hexagon 6"/>
          <p:cNvSpPr/>
          <p:nvPr/>
        </p:nvSpPr>
        <p:spPr>
          <a:xfrm>
            <a:off x="195740" y="5464081"/>
            <a:ext cx="4104456" cy="1080120"/>
          </a:xfrm>
          <a:prstGeom prst="hexagon">
            <a:avLst/>
          </a:prstGeom>
          <a:solidFill>
            <a:srgbClr val="124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71804" y="5542476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u="sng" dirty="0">
                <a:solidFill>
                  <a:srgbClr val="00B050"/>
                </a:solidFill>
              </a:rPr>
              <a:t>Dr. DRAGO ŽAGAR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Full Professor with Tenure </a:t>
            </a:r>
            <a:endParaRPr lang="hr-HR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Dean</a:t>
            </a:r>
            <a:r>
              <a:rPr lang="hr-HR" b="1" dirty="0" smtClean="0">
                <a:solidFill>
                  <a:schemeClr val="bg1"/>
                </a:solidFill>
              </a:rPr>
              <a:t>, </a:t>
            </a:r>
            <a:r>
              <a:rPr lang="hr-HR" b="1" dirty="0" smtClean="0">
                <a:solidFill>
                  <a:srgbClr val="00B050"/>
                </a:solidFill>
              </a:rPr>
              <a:t>RESCUE team member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9975</TotalTime>
  <Words>921</Words>
  <Application>Microsoft Office PowerPoint</Application>
  <PresentationFormat>On-screen Show (4:3)</PresentationFormat>
  <Paragraphs>178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Arno Pro</vt:lpstr>
      <vt:lpstr>Calibri</vt:lpstr>
      <vt:lpstr>Myriad Pro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ETFOS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Ana Šokčević</dc:creator>
  <cp:lastModifiedBy>Dosen</cp:lastModifiedBy>
  <cp:revision>749</cp:revision>
  <cp:lastPrinted>2016-05-31T06:10:38Z</cp:lastPrinted>
  <dcterms:created xsi:type="dcterms:W3CDTF">2013-06-10T08:15:33Z</dcterms:created>
  <dcterms:modified xsi:type="dcterms:W3CDTF">2019-06-12T09:42:33Z</dcterms:modified>
</cp:coreProperties>
</file>